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5" r:id="rId4"/>
    <p:sldId id="296" r:id="rId5"/>
    <p:sldId id="297" r:id="rId6"/>
    <p:sldId id="298" r:id="rId7"/>
    <p:sldId id="306" r:id="rId8"/>
    <p:sldId id="307" r:id="rId9"/>
    <p:sldId id="312" r:id="rId10"/>
    <p:sldId id="314" r:id="rId11"/>
    <p:sldId id="279" r:id="rId12"/>
    <p:sldId id="303" r:id="rId13"/>
    <p:sldId id="305" r:id="rId14"/>
    <p:sldId id="313" r:id="rId15"/>
    <p:sldId id="308" r:id="rId16"/>
    <p:sldId id="310" r:id="rId17"/>
    <p:sldId id="311" r:id="rId18"/>
    <p:sldId id="315" r:id="rId19"/>
    <p:sldId id="262" r:id="rId20"/>
    <p:sldId id="263" r:id="rId21"/>
    <p:sldId id="264" r:id="rId22"/>
    <p:sldId id="267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2FD27-D7ED-4BD7-992F-84816A6994E0}">
          <p14:sldIdLst>
            <p14:sldId id="256"/>
            <p14:sldId id="257"/>
            <p14:sldId id="295"/>
            <p14:sldId id="296"/>
            <p14:sldId id="297"/>
            <p14:sldId id="298"/>
            <p14:sldId id="306"/>
            <p14:sldId id="307"/>
            <p14:sldId id="312"/>
            <p14:sldId id="314"/>
            <p14:sldId id="279"/>
            <p14:sldId id="303"/>
            <p14:sldId id="305"/>
            <p14:sldId id="313"/>
            <p14:sldId id="308"/>
            <p14:sldId id="310"/>
            <p14:sldId id="311"/>
            <p14:sldId id="315"/>
            <p14:sldId id="262"/>
            <p14:sldId id="263"/>
            <p14:sldId id="264"/>
            <p14:sldId id="267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6df4076270d59353" providerId="Windows Live"/>
      </p:ext>
    </p:extLst>
  </p:cmAuthor>
  <p:cmAuthor id="2" name="irem kidil" initials="ik" lastIdx="1" clrIdx="1">
    <p:extLst>
      <p:ext uri="{19B8F6BF-5375-455C-9EA6-DF929625EA0E}">
        <p15:presenceInfo xmlns:p15="http://schemas.microsoft.com/office/powerpoint/2012/main" userId="49b86dcc7e127e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5481" autoAdjust="0"/>
  </p:normalViewPr>
  <p:slideViewPr>
    <p:cSldViewPr snapToGrid="0">
      <p:cViewPr>
        <p:scale>
          <a:sx n="88" d="100"/>
          <a:sy n="88" d="100"/>
        </p:scale>
        <p:origin x="72" y="96"/>
      </p:cViewPr>
      <p:guideLst/>
    </p:cSldViewPr>
  </p:slideViewPr>
  <p:outlineViewPr>
    <p:cViewPr>
      <p:scale>
        <a:sx n="33" d="100"/>
        <a:sy n="33" d="100"/>
      </p:scale>
      <p:origin x="0" y="-323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47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1CF1-5A6A-4634-897E-B4336BA43F7F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A11F0-6DE4-4744-89DB-E4C2F3ADA3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984-D75F-43C6-8A28-01D9113C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21BA8-1245-4953-9FE9-000C77E20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9DE2-4C94-4373-85D7-EF10CD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490-6CC3-4DC8-BC67-271EBFFAAE91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4EE2-93B1-4CEB-B6A9-91DED32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3CA5-4309-4E7B-82D2-0D7EB000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5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B20-DFDF-4C32-96C5-F14AF84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1C202-394B-4364-9902-210BCF61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74CB-6C3B-4369-919D-AB25B3EA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0C41-409A-4055-9E82-A0B313FEDA3C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6-9F45-48CF-A8F4-D410390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96FD-F2A7-400D-996C-E4CBB42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CEF29-C71E-4D94-962A-9F40BD81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CA952-18F9-4C03-A75A-2C805BA8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D1F-E025-4C17-945C-67DE3CDE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694C-B5E1-456C-B35F-A881026BA718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8-1254-43E8-BA4B-A6B9586D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3A4E-AD85-4C5B-B647-EB62376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0C1-9923-488A-9882-794D7F0D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B9A2-8286-41A7-AF2B-4E887AA4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308-6BF5-461D-B459-28BF4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BD52-8B06-483E-B251-5AAB3F46E8E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CF0-D257-4018-8E71-C8DA3C0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F7A3-3B7D-4364-9727-377479C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963-CCFB-4195-B36C-41C03598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C0A-62F4-444F-B949-615A4FD4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792B-6F9D-4DD0-9EF8-BF16B6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D824-5E9E-4FD8-83BE-048BA24C55C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9629-6F1F-4936-A1BB-2049030B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4D8-5E8E-414A-9A3A-AFB6B929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3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28D-6DAA-4DA3-B8F9-2316CBB1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13C-14FD-4394-8D6F-EA50C279F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F4A20-3C9C-4004-AF05-A39B1BA2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01FE-0511-4D76-B16A-ECECD0BE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18CA-7BE8-4434-84E9-44DB7A88550B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4A31A-1DC7-4BBB-A67F-06656485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BAB4-CFDE-482B-A4E8-CEACFFD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7CB-B1BE-4E8C-A11B-D49A810F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DBC4-4FAD-42C9-9072-E990013E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30A7-AFA5-4A08-BAED-91DEA22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A0AB3-1CD4-4135-9EF2-DCB050E04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C167-C4F4-4473-8AAA-EF5E25B8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C5B0-1CA9-4B48-A06D-0AB5EA54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54C7-5240-41F1-BDD6-2148C5322CF4}" type="datetime1">
              <a:rPr lang="de-DE" smtClean="0"/>
              <a:t>27.01.2020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91613-8EAD-419C-92A5-6E5C57F9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8349-DE89-41F7-B652-9530FCA9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2F65-6B00-4BAD-8EC3-EF9C1BC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4F7D-3820-4D52-ADED-8E4F53F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725-CD6F-4248-AE10-4A2C0B56C58F}" type="datetime1">
              <a:rPr lang="de-DE" smtClean="0"/>
              <a:t>27.01.2020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EFD-AAC0-4C15-8D95-BCD9D1DC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16DB-451A-4DEE-BB7C-157FAC12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AA58-228E-4F4E-9A3C-A3D4C2AA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DC73-B315-46DD-BD82-58F24E5D52F4}" type="datetime1">
              <a:rPr lang="de-DE" smtClean="0"/>
              <a:t>27.01.2020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E3FA-5A02-4447-8801-75AA7DF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2745-3C93-4BD4-ACF1-C0A28260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2C02-D968-4880-B8E4-B7C97CF1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4E4C-2C0F-45B1-965F-C9A44F4E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07D4-34A5-4B76-B645-F0DA8090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9964D-740A-4162-AA8D-373C75A8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AA09-21E3-4E5F-9442-58CDBBF85CB8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C4E81-2B7D-465E-A4EB-BB5296FA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AC067-D7EC-4B77-9344-0F62F1BA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BE89-0078-4BD8-8EAC-990CA7B3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629A-072B-4528-8F24-2BF6546E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1BA3-96C6-4C4E-BFEF-BA78B3AF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3BC5-D3A9-4613-B054-CDB025C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84FD-36F7-4E85-B00A-5D4DBD920DAC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656D-52AE-4D30-AE6A-A2A5B28A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2354-5842-46D2-BB80-4B288D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51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BD277-4F46-42AD-AF4B-0358201A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-113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B87B-7837-4BE5-8BAE-09B4687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0200-FD75-45FA-8DC3-5DB0EB2CD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732C-B5F4-4398-9AED-09FA1B440C3B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A988-A833-442A-AE5B-D147A499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5CFB-8B3F-4D4C-9A9A-B16ED9CC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5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0.png"/><Relationship Id="rId18" Type="http://schemas.openxmlformats.org/officeDocument/2006/relationships/slide" Target="slide60.xml"/><Relationship Id="rId26" Type="http://schemas.openxmlformats.org/officeDocument/2006/relationships/image" Target="../media/image28.png"/><Relationship Id="rId3" Type="http://schemas.openxmlformats.org/officeDocument/2006/relationships/slide" Target="slide1.xml"/><Relationship Id="rId21" Type="http://schemas.openxmlformats.org/officeDocument/2006/relationships/slide" Target="slide19.xml"/><Relationship Id="rId34" Type="http://schemas.openxmlformats.org/officeDocument/2006/relationships/image" Target="../media/image110.png"/><Relationship Id="rId7" Type="http://schemas.openxmlformats.org/officeDocument/2006/relationships/image" Target="../media/image200.png"/><Relationship Id="rId12" Type="http://schemas.openxmlformats.org/officeDocument/2006/relationships/slide" Target="slide40.xml"/><Relationship Id="rId17" Type="http://schemas.openxmlformats.org/officeDocument/2006/relationships/image" Target="../media/image25.png"/><Relationship Id="rId25" Type="http://schemas.openxmlformats.org/officeDocument/2006/relationships/image" Target="../media/image80.png"/><Relationship Id="rId33" Type="http://schemas.openxmlformats.org/officeDocument/2006/relationships/slide" Target="slide24.xml"/><Relationship Id="rId2" Type="http://schemas.openxmlformats.org/officeDocument/2006/relationships/image" Target="../media/image20.png"/><Relationship Id="rId16" Type="http://schemas.openxmlformats.org/officeDocument/2006/relationships/image" Target="../media/image50.png"/><Relationship Id="rId20" Type="http://schemas.openxmlformats.org/officeDocument/2006/relationships/image" Target="../media/image2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23.png"/><Relationship Id="rId24" Type="http://schemas.openxmlformats.org/officeDocument/2006/relationships/slide" Target="slide20.xml"/><Relationship Id="rId32" Type="http://schemas.openxmlformats.org/officeDocument/2006/relationships/image" Target="../media/image31.png"/><Relationship Id="rId37" Type="http://schemas.openxmlformats.org/officeDocument/2006/relationships/image" Target="../media/image120.png"/><Relationship Id="rId5" Type="http://schemas.openxmlformats.org/officeDocument/2006/relationships/image" Target="../media/image21.png"/><Relationship Id="rId15" Type="http://schemas.openxmlformats.org/officeDocument/2006/relationships/slide" Target="slide50.xml"/><Relationship Id="rId23" Type="http://schemas.openxmlformats.org/officeDocument/2006/relationships/image" Target="../media/image27.png"/><Relationship Id="rId28" Type="http://schemas.openxmlformats.org/officeDocument/2006/relationships/image" Target="../media/image90.png"/><Relationship Id="rId36" Type="http://schemas.openxmlformats.org/officeDocument/2006/relationships/slide" Target="slide23.xml"/><Relationship Id="rId10" Type="http://schemas.openxmlformats.org/officeDocument/2006/relationships/image" Target="../media/image30.png"/><Relationship Id="rId19" Type="http://schemas.openxmlformats.org/officeDocument/2006/relationships/image" Target="../media/image25.png"/><Relationship Id="rId31" Type="http://schemas.openxmlformats.org/officeDocument/2006/relationships/image" Target="../media/image100.png"/><Relationship Id="rId4" Type="http://schemas.openxmlformats.org/officeDocument/2006/relationships/image" Target="../media/image150.png"/><Relationship Id="rId9" Type="http://schemas.openxmlformats.org/officeDocument/2006/relationships/slide" Target="slide30.xml"/><Relationship Id="rId14" Type="http://schemas.openxmlformats.org/officeDocument/2006/relationships/image" Target="../media/image24.png"/><Relationship Id="rId22" Type="http://schemas.openxmlformats.org/officeDocument/2006/relationships/image" Target="../media/image70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7DF2-74ED-4801-859D-AFECAD5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de-DE" sz="6200" b="1">
                <a:solidFill>
                  <a:srgbClr val="FFFFFF"/>
                </a:solidFill>
              </a:rPr>
              <a:t>Praktikum: Cloud Data Bases (IN0012, IN2106, IN4163)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76EC-22EC-467C-B1E4-7C812B9B8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de-DE" sz="3200" dirty="0"/>
              <a:t>by Aly Kamel, Iremur Kidil, Ricardo Kraft </a:t>
            </a:r>
          </a:p>
          <a:p>
            <a:r>
              <a:rPr lang="de-DE" sz="3200" dirty="0"/>
              <a:t>28.01.2020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DBA7-FE4E-449E-BC46-BD31D98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CC15EE-4D2B-4498-B95D-0F280A7CE9DE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0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F1D5-1E87-4640-9384-7F7A95BE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1BFA-41F6-457D-89A5-98111907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&lt;more complicated chat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95D1-CF56-464C-8A82-9FB25931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03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AA93134A-1059-4D35-BF17-E03EC219EF7F}"/>
              </a:ext>
            </a:extLst>
          </p:cNvPr>
          <p:cNvSpPr/>
          <p:nvPr/>
        </p:nvSpPr>
        <p:spPr>
          <a:xfrm>
            <a:off x="965250" y="4821415"/>
            <a:ext cx="7304852" cy="2126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Message Handling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11</a:t>
            </a:fld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083BE-B36A-4462-BAD0-7D12CF5E00DD}"/>
              </a:ext>
            </a:extLst>
          </p:cNvPr>
          <p:cNvSpPr txBox="1"/>
          <p:nvPr/>
        </p:nvSpPr>
        <p:spPr>
          <a:xfrm>
            <a:off x="1123923" y="3266817"/>
            <a:ext cx="318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I have GET{n} coins.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5F5E5C-D2C1-447C-B35D-CB0EE7DDBF3B}"/>
              </a:ext>
            </a:extLst>
          </p:cNvPr>
          <p:cNvSpPr/>
          <p:nvPr/>
        </p:nvSpPr>
        <p:spPr>
          <a:xfrm>
            <a:off x="285684" y="1925653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ChatManager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D6036F-0D60-4B31-A72E-1100F27F4D2A}"/>
              </a:ext>
            </a:extLst>
          </p:cNvPr>
          <p:cNvSpPr/>
          <p:nvPr/>
        </p:nvSpPr>
        <p:spPr>
          <a:xfrm>
            <a:off x="5140785" y="2884431"/>
            <a:ext cx="1847189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ChatRoom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FA74E1C-03F0-40DB-B05C-F7C8DEA08C8E}"/>
              </a:ext>
            </a:extLst>
          </p:cNvPr>
          <p:cNvSpPr/>
          <p:nvPr/>
        </p:nvSpPr>
        <p:spPr>
          <a:xfrm>
            <a:off x="9653996" y="2953894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ChatBot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5AD124D-6AE4-4AE1-990C-07317D9A6478}"/>
              </a:ext>
            </a:extLst>
          </p:cNvPr>
          <p:cNvSpPr/>
          <p:nvPr/>
        </p:nvSpPr>
        <p:spPr>
          <a:xfrm>
            <a:off x="7191421" y="192879"/>
            <a:ext cx="4645854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Key-value 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162C19-CF9F-42A2-AE0C-B09FB5294254}"/>
              </a:ext>
            </a:extLst>
          </p:cNvPr>
          <p:cNvCxnSpPr>
            <a:cxnSpLocks/>
          </p:cNvCxnSpPr>
          <p:nvPr/>
        </p:nvCxnSpPr>
        <p:spPr>
          <a:xfrm>
            <a:off x="2854506" y="2041148"/>
            <a:ext cx="2131336" cy="912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93390-A0C3-4798-8ECE-C419A2C601B0}"/>
              </a:ext>
            </a:extLst>
          </p:cNvPr>
          <p:cNvCxnSpPr>
            <a:cxnSpLocks/>
          </p:cNvCxnSpPr>
          <p:nvPr/>
        </p:nvCxnSpPr>
        <p:spPr>
          <a:xfrm>
            <a:off x="7191421" y="3100376"/>
            <a:ext cx="2212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3F617-F3F7-48AE-8FE7-2CC5ADA1D9AE}"/>
              </a:ext>
            </a:extLst>
          </p:cNvPr>
          <p:cNvCxnSpPr>
            <a:cxnSpLocks/>
          </p:cNvCxnSpPr>
          <p:nvPr/>
        </p:nvCxnSpPr>
        <p:spPr>
          <a:xfrm flipV="1">
            <a:off x="10076540" y="1380950"/>
            <a:ext cx="1" cy="1286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D7E479-AFEE-42ED-854C-100E49A79B83}"/>
              </a:ext>
            </a:extLst>
          </p:cNvPr>
          <p:cNvSpPr txBox="1"/>
          <p:nvPr/>
        </p:nvSpPr>
        <p:spPr>
          <a:xfrm>
            <a:off x="9512443" y="1610386"/>
            <a:ext cx="70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987ACB-080C-460A-8710-7BFB02797AD5}"/>
              </a:ext>
            </a:extLst>
          </p:cNvPr>
          <p:cNvCxnSpPr>
            <a:cxnSpLocks/>
          </p:cNvCxnSpPr>
          <p:nvPr/>
        </p:nvCxnSpPr>
        <p:spPr>
          <a:xfrm flipH="1">
            <a:off x="11564803" y="1431442"/>
            <a:ext cx="1" cy="1329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EC9B0-562C-4BFE-9C91-21E58EC1F354}"/>
              </a:ext>
            </a:extLst>
          </p:cNvPr>
          <p:cNvSpPr txBox="1"/>
          <p:nvPr/>
        </p:nvSpPr>
        <p:spPr>
          <a:xfrm>
            <a:off x="11135728" y="1614599"/>
            <a:ext cx="316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41AF21-1ACA-42DD-BEAF-6A7A191C632C}"/>
              </a:ext>
            </a:extLst>
          </p:cNvPr>
          <p:cNvCxnSpPr>
            <a:cxnSpLocks/>
          </p:cNvCxnSpPr>
          <p:nvPr/>
        </p:nvCxnSpPr>
        <p:spPr>
          <a:xfrm flipH="1">
            <a:off x="7191421" y="3725346"/>
            <a:ext cx="2212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13D9A8-0BD0-415E-8193-D9BCACB0DBFD}"/>
              </a:ext>
            </a:extLst>
          </p:cNvPr>
          <p:cNvCxnSpPr>
            <a:cxnSpLocks/>
          </p:cNvCxnSpPr>
          <p:nvPr/>
        </p:nvCxnSpPr>
        <p:spPr>
          <a:xfrm flipH="1" flipV="1">
            <a:off x="928926" y="3153240"/>
            <a:ext cx="748611" cy="2400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322790-7E7D-4D60-8A1D-F725EA14977D}"/>
              </a:ext>
            </a:extLst>
          </p:cNvPr>
          <p:cNvSpPr txBox="1"/>
          <p:nvPr/>
        </p:nvSpPr>
        <p:spPr>
          <a:xfrm>
            <a:off x="2519097" y="1445683"/>
            <a:ext cx="4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coins.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E75D76F-C27E-4260-ABBC-DB70C557468C}"/>
              </a:ext>
            </a:extLst>
          </p:cNvPr>
          <p:cNvSpPr/>
          <p:nvPr/>
        </p:nvSpPr>
        <p:spPr>
          <a:xfrm>
            <a:off x="1592335" y="5397582"/>
            <a:ext cx="151201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User1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2CF7A9-C3DD-4AAD-A58E-9226BE5AE436}"/>
              </a:ext>
            </a:extLst>
          </p:cNvPr>
          <p:cNvSpPr/>
          <p:nvPr/>
        </p:nvSpPr>
        <p:spPr>
          <a:xfrm>
            <a:off x="3263599" y="5397582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2A855F-7F93-4390-A07D-B481A5FEC83C}"/>
              </a:ext>
            </a:extLst>
          </p:cNvPr>
          <p:cNvSpPr/>
          <p:nvPr/>
        </p:nvSpPr>
        <p:spPr>
          <a:xfrm>
            <a:off x="6223768" y="5427457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42C2E89-E960-4E79-A8AD-D85C02E39591}"/>
              </a:ext>
            </a:extLst>
          </p:cNvPr>
          <p:cNvSpPr/>
          <p:nvPr/>
        </p:nvSpPr>
        <p:spPr>
          <a:xfrm>
            <a:off x="5024433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8ACF05B-B54B-4EFC-8E9B-E84381D4A1AE}"/>
              </a:ext>
            </a:extLst>
          </p:cNvPr>
          <p:cNvSpPr/>
          <p:nvPr/>
        </p:nvSpPr>
        <p:spPr>
          <a:xfrm>
            <a:off x="5363682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BB06D56-00D1-4DFC-A744-5F1C7415D316}"/>
              </a:ext>
            </a:extLst>
          </p:cNvPr>
          <p:cNvSpPr/>
          <p:nvPr/>
        </p:nvSpPr>
        <p:spPr>
          <a:xfrm>
            <a:off x="5693028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509480-55B3-40A8-90EE-45238829A326}"/>
              </a:ext>
            </a:extLst>
          </p:cNvPr>
          <p:cNvSpPr txBox="1"/>
          <p:nvPr/>
        </p:nvSpPr>
        <p:spPr>
          <a:xfrm>
            <a:off x="2775115" y="6238862"/>
            <a:ext cx="390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Clients in the chatroom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A50EE6-FEC9-4401-B7A7-795CEAC8A9C9}"/>
              </a:ext>
            </a:extLst>
          </p:cNvPr>
          <p:cNvCxnSpPr>
            <a:cxnSpLocks/>
          </p:cNvCxnSpPr>
          <p:nvPr/>
        </p:nvCxnSpPr>
        <p:spPr>
          <a:xfrm flipH="1">
            <a:off x="2662923" y="4902981"/>
            <a:ext cx="885615" cy="410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7A1C3F6-671C-45FA-AF31-40A76D5B9E7F}"/>
              </a:ext>
            </a:extLst>
          </p:cNvPr>
          <p:cNvCxnSpPr>
            <a:cxnSpLocks/>
          </p:cNvCxnSpPr>
          <p:nvPr/>
        </p:nvCxnSpPr>
        <p:spPr>
          <a:xfrm flipH="1">
            <a:off x="4017197" y="4867267"/>
            <a:ext cx="575786" cy="44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319608-B967-47D5-AA27-B4BBC286630A}"/>
              </a:ext>
            </a:extLst>
          </p:cNvPr>
          <p:cNvCxnSpPr>
            <a:cxnSpLocks/>
          </p:cNvCxnSpPr>
          <p:nvPr/>
        </p:nvCxnSpPr>
        <p:spPr>
          <a:xfrm>
            <a:off x="6170296" y="4867267"/>
            <a:ext cx="425815" cy="535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0C087AA-C9A0-401C-9950-11525768530A}"/>
              </a:ext>
            </a:extLst>
          </p:cNvPr>
          <p:cNvSpPr txBox="1"/>
          <p:nvPr/>
        </p:nvSpPr>
        <p:spPr>
          <a:xfrm>
            <a:off x="5849398" y="23732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coins.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4DE2EB-9D86-4318-B46A-D223AF02B780}"/>
              </a:ext>
            </a:extLst>
          </p:cNvPr>
          <p:cNvSpPr txBox="1"/>
          <p:nvPr/>
        </p:nvSpPr>
        <p:spPr>
          <a:xfrm>
            <a:off x="6824982" y="3932165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coins.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CBB455-B899-45CE-AAB4-F29998190B62}"/>
              </a:ext>
            </a:extLst>
          </p:cNvPr>
          <p:cNvSpPr txBox="1"/>
          <p:nvPr/>
        </p:nvSpPr>
        <p:spPr>
          <a:xfrm>
            <a:off x="3421731" y="44471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coins.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A97853-85CB-482C-B12C-60C5546136B1}"/>
              </a:ext>
            </a:extLst>
          </p:cNvPr>
          <p:cNvCxnSpPr/>
          <p:nvPr/>
        </p:nvCxnSpPr>
        <p:spPr>
          <a:xfrm flipV="1">
            <a:off x="4305090" y="4017196"/>
            <a:ext cx="914770" cy="429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84D41AF-6580-4317-8883-9B73A39CA170}"/>
              </a:ext>
            </a:extLst>
          </p:cNvPr>
          <p:cNvCxnSpPr>
            <a:cxnSpLocks/>
          </p:cNvCxnSpPr>
          <p:nvPr/>
        </p:nvCxnSpPr>
        <p:spPr>
          <a:xfrm flipV="1">
            <a:off x="5087355" y="4056847"/>
            <a:ext cx="358198" cy="386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949918-C2E7-4120-85AC-58C9F5B37A38}"/>
              </a:ext>
            </a:extLst>
          </p:cNvPr>
          <p:cNvCxnSpPr>
            <a:cxnSpLocks/>
          </p:cNvCxnSpPr>
          <p:nvPr/>
        </p:nvCxnSpPr>
        <p:spPr>
          <a:xfrm flipH="1" flipV="1">
            <a:off x="5708324" y="4056847"/>
            <a:ext cx="192155" cy="360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3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0" grpId="0"/>
      <p:bldP spid="56" grpId="0"/>
      <p:bldP spid="73" grpId="0"/>
      <p:bldP spid="113" grpId="0"/>
      <p:bldP spid="114" grpId="0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1C1-5847-48EA-9890-1BD04891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IV.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FE31-05C5-45F8-AC70-74D7334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12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5F2C1-52ED-4C9D-9F38-399DD93021FF}"/>
              </a:ext>
            </a:extLst>
          </p:cNvPr>
          <p:cNvSpPr txBox="1">
            <a:spLocks/>
          </p:cNvSpPr>
          <p:nvPr/>
        </p:nvSpPr>
        <p:spPr>
          <a:xfrm>
            <a:off x="838200" y="477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>
                <a:solidFill>
                  <a:schemeClr val="accent1"/>
                </a:solidFill>
              </a:rPr>
              <a:t>I. Accessing Database via PUT &amp; GET commands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6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1C1-5847-48EA-9890-1BD04891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IV. Our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13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5F2C1-52ED-4C9D-9F38-399DD93021FF}"/>
              </a:ext>
            </a:extLst>
          </p:cNvPr>
          <p:cNvSpPr txBox="1">
            <a:spLocks/>
          </p:cNvSpPr>
          <p:nvPr/>
        </p:nvSpPr>
        <p:spPr>
          <a:xfrm>
            <a:off x="838200" y="477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1"/>
                </a:solidFill>
              </a:rPr>
              <a:t>II. ACTIVE &amp; WHISPER commands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CEA33C-6FCE-463B-8C1E-1F99EE73BD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tr-TR" dirty="0"/>
              <a:t>W</a:t>
            </a:r>
            <a:r>
              <a:rPr lang="en-GB" dirty="0"/>
              <a:t>SP &lt;user1&gt;&lt;user2&gt;,…,&lt;</a:t>
            </a:r>
            <a:r>
              <a:rPr lang="en-GB" dirty="0" err="1"/>
              <a:t>userN</a:t>
            </a:r>
            <a:r>
              <a:rPr lang="en-GB" dirty="0"/>
              <a:t>&gt;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Sends a whisper to provided clients.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C98392D-C32B-49E8-AB2C-5832096F4BB4}"/>
              </a:ext>
            </a:extLst>
          </p:cNvPr>
          <p:cNvSpPr txBox="1">
            <a:spLocks/>
          </p:cNvSpPr>
          <p:nvPr/>
        </p:nvSpPr>
        <p:spPr>
          <a:xfrm>
            <a:off x="6275614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GB" dirty="0"/>
              <a:t>ACTIVE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Returns a list of all users in the chatroom.</a:t>
            </a:r>
          </a:p>
        </p:txBody>
      </p:sp>
    </p:spTree>
    <p:extLst>
      <p:ext uri="{BB962C8B-B14F-4D97-AF65-F5344CB8AC3E}">
        <p14:creationId xmlns:p14="http://schemas.microsoft.com/office/powerpoint/2010/main" val="171154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404D47E-F4EF-4F5F-9732-DE13E680C72B}"/>
              </a:ext>
            </a:extLst>
          </p:cNvPr>
          <p:cNvSpPr/>
          <p:nvPr/>
        </p:nvSpPr>
        <p:spPr>
          <a:xfrm>
            <a:off x="6047485" y="4255909"/>
            <a:ext cx="6413138" cy="2041985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64AAA5-C741-42E3-8EE5-62546522008B}"/>
              </a:ext>
            </a:extLst>
          </p:cNvPr>
          <p:cNvSpPr/>
          <p:nvPr/>
        </p:nvSpPr>
        <p:spPr>
          <a:xfrm>
            <a:off x="257352" y="4125787"/>
            <a:ext cx="5769116" cy="2041985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D8736F-FB46-4D49-B3EA-1E14DEE19B1B}"/>
              </a:ext>
            </a:extLst>
          </p:cNvPr>
          <p:cNvSpPr/>
          <p:nvPr/>
        </p:nvSpPr>
        <p:spPr>
          <a:xfrm>
            <a:off x="2030186" y="1693100"/>
            <a:ext cx="8398325" cy="317119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8C8F-F6D4-49AA-936F-D9661E2E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chatrooms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F4CF-C56F-4A08-9DA0-E92AAED7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Password protection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F508-2373-4B36-96EA-CAF05119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14</a:t>
            </a:fld>
            <a:endParaRPr lang="de-D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4970F02-D7E3-42FC-8A8B-95A76F909A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208AE8D5-999A-4208-BB3B-EA68A12338F3}"/>
              </a:ext>
            </a:extLst>
          </p:cNvPr>
          <p:cNvSpPr txBox="1">
            <a:spLocks/>
          </p:cNvSpPr>
          <p:nvPr/>
        </p:nvSpPr>
        <p:spPr>
          <a:xfrm>
            <a:off x="8620500" y="6414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63DA7F-FA92-4A98-AF19-3600F8812EE5}"/>
              </a:ext>
            </a:extLst>
          </p:cNvPr>
          <p:cNvSpPr/>
          <p:nvPr/>
        </p:nvSpPr>
        <p:spPr>
          <a:xfrm>
            <a:off x="634383" y="5993988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4B35CF-6C15-4D5B-9114-5587E58E3A89}"/>
              </a:ext>
            </a:extLst>
          </p:cNvPr>
          <p:cNvSpPr/>
          <p:nvPr/>
        </p:nvSpPr>
        <p:spPr>
          <a:xfrm>
            <a:off x="2371743" y="599398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C1BA56-FD2F-41BC-808E-B5B9B21C471F}"/>
              </a:ext>
            </a:extLst>
          </p:cNvPr>
          <p:cNvSpPr/>
          <p:nvPr/>
        </p:nvSpPr>
        <p:spPr>
          <a:xfrm>
            <a:off x="4114183" y="599398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392E7-157C-406F-80E3-C42B4EFE2FF9}"/>
              </a:ext>
            </a:extLst>
          </p:cNvPr>
          <p:cNvSpPr/>
          <p:nvPr/>
        </p:nvSpPr>
        <p:spPr>
          <a:xfrm>
            <a:off x="4598803" y="2058703"/>
            <a:ext cx="3259406" cy="7644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Global-Chat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3E561-C6C1-4A55-A0EC-8E033097B2AD}"/>
              </a:ext>
            </a:extLst>
          </p:cNvPr>
          <p:cNvSpPr/>
          <p:nvPr/>
        </p:nvSpPr>
        <p:spPr>
          <a:xfrm>
            <a:off x="1637797" y="4998703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D1D937-B536-4FF1-804B-D5D789CDDA34}"/>
              </a:ext>
            </a:extLst>
          </p:cNvPr>
          <p:cNvSpPr/>
          <p:nvPr/>
        </p:nvSpPr>
        <p:spPr>
          <a:xfrm>
            <a:off x="1383032" y="3654265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4455D-B7E1-4069-98E2-E36E7D081E98}"/>
              </a:ext>
            </a:extLst>
          </p:cNvPr>
          <p:cNvSpPr txBox="1"/>
          <p:nvPr/>
        </p:nvSpPr>
        <p:spPr>
          <a:xfrm>
            <a:off x="451987" y="3131045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1E0C1A-A382-48A1-A9D9-D7B27FB59884}"/>
              </a:ext>
            </a:extLst>
          </p:cNvPr>
          <p:cNvSpPr/>
          <p:nvPr/>
        </p:nvSpPr>
        <p:spPr>
          <a:xfrm>
            <a:off x="278369" y="3068280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37B094-2E0C-4FD2-9930-991F4D1550C3}"/>
              </a:ext>
            </a:extLst>
          </p:cNvPr>
          <p:cNvSpPr/>
          <p:nvPr/>
        </p:nvSpPr>
        <p:spPr>
          <a:xfrm>
            <a:off x="6656383" y="6013333"/>
            <a:ext cx="1625600" cy="64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Garching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B6E960-5B86-4E4A-95C7-BB29C4566ACD}"/>
              </a:ext>
            </a:extLst>
          </p:cNvPr>
          <p:cNvSpPr/>
          <p:nvPr/>
        </p:nvSpPr>
        <p:spPr>
          <a:xfrm>
            <a:off x="8393743" y="6018204"/>
            <a:ext cx="1625600" cy="63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Pasing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F1674B-0FA8-493A-B81E-44DB586D5045}"/>
              </a:ext>
            </a:extLst>
          </p:cNvPr>
          <p:cNvSpPr/>
          <p:nvPr/>
        </p:nvSpPr>
        <p:spPr>
          <a:xfrm>
            <a:off x="10136183" y="6013333"/>
            <a:ext cx="1625600" cy="64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Laim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2BE81-1A89-432A-9608-4C37BDB23EED}"/>
              </a:ext>
            </a:extLst>
          </p:cNvPr>
          <p:cNvSpPr/>
          <p:nvPr/>
        </p:nvSpPr>
        <p:spPr>
          <a:xfrm>
            <a:off x="7786712" y="5018047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MUC-Chat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5B0D9D-3BD0-465F-90F4-AF6D697EEFE9}"/>
              </a:ext>
            </a:extLst>
          </p:cNvPr>
          <p:cNvSpPr/>
          <p:nvPr/>
        </p:nvSpPr>
        <p:spPr>
          <a:xfrm>
            <a:off x="7405032" y="3688850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4A8F46-3FB2-413D-871A-CD297CCA5D3F}"/>
              </a:ext>
            </a:extLst>
          </p:cNvPr>
          <p:cNvSpPr txBox="1"/>
          <p:nvPr/>
        </p:nvSpPr>
        <p:spPr>
          <a:xfrm>
            <a:off x="8690294" y="3165630"/>
            <a:ext cx="299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070C0"/>
                </a:solidFill>
              </a:rPr>
              <a:t>MUNICH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D6E87C-B67A-48D3-BCD5-04E09CFF5F25}"/>
              </a:ext>
            </a:extLst>
          </p:cNvPr>
          <p:cNvCxnSpPr>
            <a:cxnSpLocks/>
          </p:cNvCxnSpPr>
          <p:nvPr/>
        </p:nvCxnSpPr>
        <p:spPr>
          <a:xfrm flipH="1" flipV="1">
            <a:off x="7621763" y="2853618"/>
            <a:ext cx="1288194" cy="80064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AAA815-7BFF-478C-8F36-4F0F95A1F347}"/>
              </a:ext>
            </a:extLst>
          </p:cNvPr>
          <p:cNvCxnSpPr>
            <a:cxnSpLocks/>
          </p:cNvCxnSpPr>
          <p:nvPr/>
        </p:nvCxnSpPr>
        <p:spPr>
          <a:xfrm flipH="1">
            <a:off x="3880757" y="2865583"/>
            <a:ext cx="1030306" cy="8232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F200B3-30C4-4924-B8D1-BBBF6C3D7615}"/>
              </a:ext>
            </a:extLst>
          </p:cNvPr>
          <p:cNvCxnSpPr>
            <a:cxnSpLocks/>
          </p:cNvCxnSpPr>
          <p:nvPr/>
        </p:nvCxnSpPr>
        <p:spPr>
          <a:xfrm>
            <a:off x="6096000" y="1571993"/>
            <a:ext cx="0" cy="476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1F6071-76BA-4ED5-A92D-506D63084B9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447183" y="5506069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1C66E-FCFD-40E0-BA6D-412AC5740E54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3159843" y="5506070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AD9F51-2B65-4F2F-9FF1-185F2989E603}"/>
              </a:ext>
            </a:extLst>
          </p:cNvPr>
          <p:cNvCxnSpPr>
            <a:cxnSpLocks/>
          </p:cNvCxnSpPr>
          <p:nvPr/>
        </p:nvCxnSpPr>
        <p:spPr>
          <a:xfrm>
            <a:off x="4181491" y="5521310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30CE5E-175D-4FEF-B074-4191188D88B3}"/>
              </a:ext>
            </a:extLst>
          </p:cNvPr>
          <p:cNvCxnSpPr>
            <a:cxnSpLocks/>
          </p:cNvCxnSpPr>
          <p:nvPr/>
        </p:nvCxnSpPr>
        <p:spPr>
          <a:xfrm>
            <a:off x="3179490" y="4433728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C9C438-7331-4EB3-9ACC-C91E1A400C7B}"/>
              </a:ext>
            </a:extLst>
          </p:cNvPr>
          <p:cNvCxnSpPr>
            <a:cxnSpLocks/>
          </p:cNvCxnSpPr>
          <p:nvPr/>
        </p:nvCxnSpPr>
        <p:spPr>
          <a:xfrm flipH="1">
            <a:off x="7451068" y="5525414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97FD2-E30C-43BB-A78D-1EB8AEE223E6}"/>
              </a:ext>
            </a:extLst>
          </p:cNvPr>
          <p:cNvCxnSpPr>
            <a:cxnSpLocks/>
          </p:cNvCxnSpPr>
          <p:nvPr/>
        </p:nvCxnSpPr>
        <p:spPr>
          <a:xfrm>
            <a:off x="9163728" y="5525415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93C90D-D4E1-4590-A0CA-C6AA9564D8ED}"/>
              </a:ext>
            </a:extLst>
          </p:cNvPr>
          <p:cNvCxnSpPr>
            <a:cxnSpLocks/>
          </p:cNvCxnSpPr>
          <p:nvPr/>
        </p:nvCxnSpPr>
        <p:spPr>
          <a:xfrm>
            <a:off x="10185376" y="5540655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C8983F-9111-4D89-AAE8-F34C7337613D}"/>
              </a:ext>
            </a:extLst>
          </p:cNvPr>
          <p:cNvCxnSpPr>
            <a:cxnSpLocks/>
          </p:cNvCxnSpPr>
          <p:nvPr/>
        </p:nvCxnSpPr>
        <p:spPr>
          <a:xfrm>
            <a:off x="9183375" y="4453073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Factory">
            <a:extLst>
              <a:ext uri="{FF2B5EF4-FFF2-40B4-BE49-F238E27FC236}">
                <a16:creationId xmlns:a16="http://schemas.microsoft.com/office/drawing/2014/main" id="{6E8CC0B0-9949-485C-B4EA-9C8F3FC3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5672" y="538286"/>
            <a:ext cx="1265067" cy="1265067"/>
          </a:xfrm>
          <a:prstGeom prst="rect">
            <a:avLst/>
          </a:prstGeom>
        </p:spPr>
      </p:pic>
      <p:pic>
        <p:nvPicPr>
          <p:cNvPr id="33" name="Graphic 32" descr="Chef">
            <a:extLst>
              <a:ext uri="{FF2B5EF4-FFF2-40B4-BE49-F238E27FC236}">
                <a16:creationId xmlns:a16="http://schemas.microsoft.com/office/drawing/2014/main" id="{9F959DD4-8FFA-4415-88A4-C37C4918A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306" y="778700"/>
            <a:ext cx="914400" cy="914400"/>
          </a:xfrm>
          <a:prstGeom prst="rect">
            <a:avLst/>
          </a:prstGeom>
        </p:spPr>
      </p:pic>
      <p:pic>
        <p:nvPicPr>
          <p:cNvPr id="34" name="Graphic 33" descr="Chef">
            <a:extLst>
              <a:ext uri="{FF2B5EF4-FFF2-40B4-BE49-F238E27FC236}">
                <a16:creationId xmlns:a16="http://schemas.microsoft.com/office/drawing/2014/main" id="{73163846-EF5E-4296-9516-0810FA5ED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2061" y="76850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FFF8F5-8D82-4322-A415-6952214908B6}"/>
              </a:ext>
            </a:extLst>
          </p:cNvPr>
          <p:cNvSpPr txBox="1"/>
          <p:nvPr/>
        </p:nvSpPr>
        <p:spPr>
          <a:xfrm>
            <a:off x="7097028" y="789218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/>
              <a:t>Cookie Factory</a:t>
            </a:r>
          </a:p>
        </p:txBody>
      </p:sp>
    </p:spTree>
    <p:extLst>
      <p:ext uri="{BB962C8B-B14F-4D97-AF65-F5344CB8AC3E}">
        <p14:creationId xmlns:p14="http://schemas.microsoft.com/office/powerpoint/2010/main" val="235619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2EB4-A2E8-47AB-8AFB-CB09CF9B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VII.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BC69E-9DC9-497A-B5E3-23CCB5D4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15</a:t>
            </a:fld>
            <a:endParaRPr lang="de-DE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FEFD6690-A3CA-4F81-A586-7BA79C2D5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591" y="20115"/>
            <a:ext cx="7012511" cy="68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1C1-5847-48EA-9890-1BD04891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IV.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FE31-05C5-45F8-AC70-74D7334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Variables:</a:t>
            </a:r>
          </a:p>
          <a:p>
            <a:pPr lvl="1"/>
            <a:r>
              <a:rPr lang="de-DE" dirty="0"/>
              <a:t>M = Number of chatmessages</a:t>
            </a:r>
          </a:p>
          <a:p>
            <a:pPr lvl="1"/>
            <a:r>
              <a:rPr lang="de-DE" dirty="0"/>
              <a:t>Y axis </a:t>
            </a:r>
            <a:r>
              <a:rPr lang="de-DE" dirty="0">
                <a:sym typeface="Wingdings" panose="05000000000000000000" pitchFamily="2" charset="2"/>
              </a:rPr>
              <a:t> Time in seconds</a:t>
            </a:r>
            <a:endParaRPr lang="de-DE" dirty="0"/>
          </a:p>
          <a:p>
            <a:pPr lvl="1"/>
            <a:r>
              <a:rPr lang="de-DE" dirty="0"/>
              <a:t>M/D = chatmessage per database operation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16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5F2C1-52ED-4C9D-9F38-399DD93021FF}"/>
              </a:ext>
            </a:extLst>
          </p:cNvPr>
          <p:cNvSpPr txBox="1">
            <a:spLocks/>
          </p:cNvSpPr>
          <p:nvPr/>
        </p:nvSpPr>
        <p:spPr>
          <a:xfrm>
            <a:off x="838200" y="477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1"/>
                </a:solidFill>
              </a:rPr>
              <a:t>I. 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25075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5BB4-4791-43E8-B1D7-77178CF8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5C582CC-9795-4040-A7AC-0C08CF37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45" y="791202"/>
            <a:ext cx="8874913" cy="51761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9159A-1B8E-4AD7-987B-572E0339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3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891D-0BB1-46D7-A570-5C7A3DB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B1A4-1177-4FE2-BFCF-7B981BE0B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303D-2925-4FBC-B56A-D197682B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18</a:t>
            </a:fld>
            <a:endParaRPr lang="de-DE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35CDA21-8D50-4438-B1EC-2962AC69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9" y="1047469"/>
            <a:ext cx="8619098" cy="50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VII.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315F4E-75D5-4463-B54B-D62B4D021917}"/>
              </a:ext>
            </a:extLst>
          </p:cNvPr>
          <p:cNvSpPr txBox="1">
            <a:spLocks/>
          </p:cNvSpPr>
          <p:nvPr/>
        </p:nvSpPr>
        <p:spPr>
          <a:xfrm>
            <a:off x="838200" y="1133931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1"/>
                </a:solidFill>
              </a:rPr>
              <a:t>I. Experimental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3E024E-8736-40DC-B4AB-5650DD578351}"/>
              </a:ext>
            </a:extLst>
          </p:cNvPr>
          <p:cNvSpPr txBox="1">
            <a:spLocks/>
          </p:cNvSpPr>
          <p:nvPr/>
        </p:nvSpPr>
        <p:spPr>
          <a:xfrm>
            <a:off x="838200" y="2011680"/>
            <a:ext cx="10515600" cy="416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</a:rPr>
              <a:t>Variables:</a:t>
            </a:r>
          </a:p>
          <a:p>
            <a:pPr lvl="1"/>
            <a:r>
              <a:rPr lang="de-DE" dirty="0"/>
              <a:t>M = Number of chatmessages</a:t>
            </a:r>
          </a:p>
          <a:p>
            <a:pPr lvl="1"/>
            <a:r>
              <a:rPr lang="de-DE" dirty="0"/>
              <a:t>D = Number of database operations e.g. put, get, delete</a:t>
            </a:r>
          </a:p>
          <a:p>
            <a:pPr lvl="1"/>
            <a:r>
              <a:rPr lang="de-DE" dirty="0"/>
              <a:t>M/D = chatmessage per database operation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6EFEB-E301-48D4-B3A5-787B5FD2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47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70" y="668293"/>
            <a:ext cx="6862443" cy="5521414"/>
          </a:xfrm>
        </p:spPr>
        <p:txBody>
          <a:bodyPr anchor="ctr">
            <a:normAutofit fontScale="92500"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Motivation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Use case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Demands of the client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Implementation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Demonstration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Perfomance Tests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Experimental setup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Diagramms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Conclusion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Pros and Cons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Recommendation of the extension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AD4D-1877-4B25-9A3C-1ED0AF26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3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VI.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216"/>
            <a:ext cx="10515600" cy="4415747"/>
          </a:xfrm>
        </p:spPr>
        <p:txBody>
          <a:bodyPr/>
          <a:lstStyle/>
          <a:p>
            <a:r>
              <a:rPr lang="de-DE" dirty="0"/>
              <a:t>0 M/D</a:t>
            </a:r>
          </a:p>
          <a:p>
            <a:r>
              <a:rPr lang="de-DE" dirty="0"/>
              <a:t>1 M/D</a:t>
            </a:r>
          </a:p>
          <a:p>
            <a:r>
              <a:rPr lang="de-DE" dirty="0"/>
              <a:t>10 M/D</a:t>
            </a:r>
          </a:p>
          <a:p>
            <a:r>
              <a:rPr lang="de-DE" dirty="0"/>
              <a:t>100 M/D</a:t>
            </a:r>
          </a:p>
          <a:p>
            <a:r>
              <a:rPr lang="de-DE" dirty="0"/>
              <a:t>1000 M/D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257EF-9FBD-407E-83D3-D3D99A88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20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4CF8E2-D3D7-4C53-BD89-E704116D1CB4}"/>
              </a:ext>
            </a:extLst>
          </p:cNvPr>
          <p:cNvSpPr txBox="1">
            <a:spLocks/>
          </p:cNvSpPr>
          <p:nvPr/>
        </p:nvSpPr>
        <p:spPr>
          <a:xfrm>
            <a:off x="838200" y="1062854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II. Graph 1</a:t>
            </a:r>
          </a:p>
        </p:txBody>
      </p:sp>
    </p:spTree>
    <p:extLst>
      <p:ext uri="{BB962C8B-B14F-4D97-AF65-F5344CB8AC3E}">
        <p14:creationId xmlns:p14="http://schemas.microsoft.com/office/powerpoint/2010/main" val="91220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8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accent5">
                    <a:lumMod val="50000"/>
                  </a:schemeClr>
                </a:solidFill>
              </a:rPr>
              <a:t>I. Pros and Cons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382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00B050"/>
                </a:solidFill>
              </a:rPr>
              <a:t>Pros</a:t>
            </a:r>
          </a:p>
          <a:p>
            <a:r>
              <a:rPr lang="de-DE" sz="3200" dirty="0"/>
              <a:t>Good for short msg</a:t>
            </a:r>
          </a:p>
          <a:p>
            <a:r>
              <a:rPr lang="de-DE" sz="3200" dirty="0"/>
              <a:t>Acces to database in chat</a:t>
            </a:r>
          </a:p>
          <a:p>
            <a:r>
              <a:rPr lang="de-DE" sz="3200" dirty="0"/>
              <a:t>Arg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FF0000"/>
                </a:solidFill>
              </a:rPr>
              <a:t>Cons</a:t>
            </a:r>
          </a:p>
          <a:p>
            <a:r>
              <a:rPr lang="de-DE" sz="3200" dirty="0"/>
              <a:t>Many people need better overview</a:t>
            </a:r>
          </a:p>
          <a:p>
            <a:r>
              <a:rPr lang="de-DE" sz="3200" dirty="0"/>
              <a:t>Arg2</a:t>
            </a:r>
          </a:p>
          <a:p>
            <a:r>
              <a:rPr lang="de-DE" sz="3200" dirty="0"/>
              <a:t>Arg3</a:t>
            </a:r>
          </a:p>
          <a:p>
            <a:r>
              <a:rPr lang="de-DE" sz="3200" dirty="0"/>
              <a:t>No pictures etc., just words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159479A-46C9-4BB8-A2D9-B3E628AD5D99}"/>
              </a:ext>
            </a:extLst>
          </p:cNvPr>
          <p:cNvSpPr/>
          <p:nvPr/>
        </p:nvSpPr>
        <p:spPr>
          <a:xfrm>
            <a:off x="8367678" y="1806712"/>
            <a:ext cx="1046480" cy="1016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FC4D34B-C7D6-4E29-A49B-5B6B5B4A0445}"/>
              </a:ext>
            </a:extLst>
          </p:cNvPr>
          <p:cNvSpPr/>
          <p:nvPr/>
        </p:nvSpPr>
        <p:spPr>
          <a:xfrm rot="19078511">
            <a:off x="2974627" y="2021417"/>
            <a:ext cx="813146" cy="447040"/>
          </a:xfrm>
          <a:prstGeom prst="corner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62D29-081B-4399-8E2C-12AE97B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2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8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accent5">
                    <a:lumMod val="50000"/>
                  </a:schemeClr>
                </a:solidFill>
              </a:rPr>
              <a:t>II. Recommendation of the extension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/>
              <a:t>The extension should or shouldn‘t be used for chat heavy systems because its holds/loses performance after a critical amount of messages/database operation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Then the client should consider to use a third party software</a:t>
            </a:r>
          </a:p>
          <a:p>
            <a:pPr marL="0" indent="0">
              <a:buNone/>
            </a:pPr>
            <a:r>
              <a:rPr lang="de-DE" sz="3200" dirty="0"/>
              <a:t>for the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42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A36C9B-4EE2-4831-A470-3FB39853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1251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THANK YOU FOR YOUR ATTENTION!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0EB6E-C703-4F9D-8944-6E2A7129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2E0B9-5198-431B-95B9-A34311270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4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VIII. 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120395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[1] Keshav, S. (2007). How to read a paper. </a:t>
            </a:r>
            <a:r>
              <a:rPr lang="en-US" sz="3200" i="1" dirty="0"/>
              <a:t>ACM SIGCOMM Computer Communication Review</a:t>
            </a:r>
            <a:r>
              <a:rPr lang="en-US" sz="3200" dirty="0"/>
              <a:t>, </a:t>
            </a:r>
            <a:r>
              <a:rPr lang="en-US" sz="3200" i="1" dirty="0"/>
              <a:t>37</a:t>
            </a:r>
            <a:r>
              <a:rPr lang="en-US" sz="3200" dirty="0"/>
              <a:t>(3), 83.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/>
              <a:t>[2] Levin et al. (2012). Logically centralized?: state distribution trade-offs in software defined networks. In </a:t>
            </a:r>
            <a:r>
              <a:rPr lang="de-DE" sz="3200" i="1" dirty="0"/>
              <a:t>Proceedings of the first workshop on Hot topics in software defined networks - HotSDN ’12</a:t>
            </a:r>
            <a:r>
              <a:rPr lang="de-DE" sz="3200" dirty="0"/>
              <a:t> (p. 1). Workshop/conference venue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A59763-88DA-4A92-A422-FA619976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007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CA70-1820-4954-A5E6-AB5F0F45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25</a:t>
            </a:fld>
            <a:endParaRPr lang="de-DE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10C1F8E-62C3-4C3E-B0AE-451C0E3CE3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031015"/>
                  </p:ext>
                </p:extLst>
              </p:nvPr>
            </p:nvGraphicFramePr>
            <p:xfrm>
              <a:off x="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6" cId="3100105622">
                    <pslz:zmPr id="{A5FDA1ED-9D37-45EA-A82D-FEEBC58454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10C1F8E-62C3-4C3E-B0AE-451C0E3CE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603414D-17BE-4DCB-8102-C1C73D6EBE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859448"/>
                  </p:ext>
                </p:extLst>
              </p:nvPr>
            </p:nvGraphicFramePr>
            <p:xfrm>
              <a:off x="3048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7" cId="3330936821">
                    <pslz:zmPr id="{2040BBD2-820C-42EF-8701-A05FD91C06E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603414D-17BE-4DCB-8102-C1C73D6EBE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80F2502-4C40-4A1F-87CD-1B0E1C9081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213540"/>
                  </p:ext>
                </p:extLst>
              </p:nvPr>
            </p:nvGraphicFramePr>
            <p:xfrm>
              <a:off x="6096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8" cId="764825825">
                    <pslz:zmPr id="{A26016F5-95AE-4E92-BA26-409C0A3B49A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80F2502-4C40-4A1F-87CD-1B0E1C9081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E3852F1-2256-4A4A-8A6C-3142045C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912392"/>
                  </p:ext>
                </p:extLst>
              </p:nvPr>
            </p:nvGraphicFramePr>
            <p:xfrm>
              <a:off x="9144000" y="1212850"/>
              <a:ext cx="3048000" cy="1714500"/>
            </p:xfrm>
            <a:graphic>
              <a:graphicData uri="http://schemas.microsoft.com/office/powerpoint/2016/slidezoom">
                <pslz:sldZm>
                  <pslz:sldZmObj sldId="259" cId="285750417">
                    <pslz:zmPr id="{E451EE42-D5F3-4C37-A750-9D25F04A43B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E3852F1-2256-4A4A-8A6C-3142045C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4000" y="1212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73F010D-FF57-4162-B476-B360232417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836761"/>
                  </p:ext>
                </p:extLst>
              </p:nvPr>
            </p:nvGraphicFramePr>
            <p:xfrm>
              <a:off x="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1" cId="3161963289">
                    <pslz:zmPr id="{D3534169-6421-4E8B-9F63-8DC9835E502F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73F010D-FF57-4162-B476-B360232417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DEBB9ED1-528E-49A3-B3F0-028482A95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64589"/>
                  </p:ext>
                </p:extLst>
              </p:nvPr>
            </p:nvGraphicFramePr>
            <p:xfrm>
              <a:off x="3048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0" cId="3203312615">
                    <pslz:zmPr id="{937A3798-CA6F-495D-B00F-A0D894489F87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EBB9ED1-528E-49A3-B3F0-028482A95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8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27723B04-D16C-4572-8ADC-8F7516683C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3281115"/>
                  </p:ext>
                </p:extLst>
              </p:nvPr>
            </p:nvGraphicFramePr>
            <p:xfrm>
              <a:off x="6096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2" cId="1122471700">
                    <pslz:zmPr id="{59D9F97E-C05C-4652-AD4F-0624C2094BF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7723B04-D16C-4572-8ADC-8F7516683C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96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85B7A1F3-04A2-4E89-BEC3-A64DB86B73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065693"/>
                  </p:ext>
                </p:extLst>
              </p:nvPr>
            </p:nvGraphicFramePr>
            <p:xfrm>
              <a:off x="9144000" y="2927350"/>
              <a:ext cx="3048000" cy="1714500"/>
            </p:xfrm>
            <a:graphic>
              <a:graphicData uri="http://schemas.microsoft.com/office/powerpoint/2016/slidezoom">
                <pslz:sldZm>
                  <pslz:sldZmObj sldId="263" cId="912207065">
                    <pslz:zmPr id="{188BC2FC-D846-4132-AF5A-73F79339E7E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5B7A1F3-04A2-4E89-BEC3-A64DB86B7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44000" y="2927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F5BD268-2808-4D21-AB74-6BB51C25E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4511972"/>
                  </p:ext>
                </p:extLst>
              </p:nvPr>
            </p:nvGraphicFramePr>
            <p:xfrm>
              <a:off x="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4" cId="3039023712">
                    <pslz:zmPr id="{0D5D088C-EA80-422B-8317-453E004DB1D1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6F5BD268-2808-4D21-AB74-6BB51C25E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5288C4-E618-4D0B-8BBE-ADF03FB0AA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313639"/>
                  </p:ext>
                </p:extLst>
              </p:nvPr>
            </p:nvGraphicFramePr>
            <p:xfrm>
              <a:off x="3048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7" cId="3508428503">
                    <pslz:zmPr id="{AA4AA1FA-22AF-4E6E-8A2D-BF52FB792CF3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285288C4-E618-4D0B-8BBE-ADF03FB0AA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48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20F5545E-51FA-459C-ABF0-3E8F200C4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4417267"/>
                  </p:ext>
                </p:extLst>
              </p:nvPr>
            </p:nvGraphicFramePr>
            <p:xfrm>
              <a:off x="6096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70" cId="1953007752">
                    <pslz:zmPr id="{F21795CC-7FF5-4ACF-B8C3-6B065887ECBE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20F5545E-51FA-459C-ABF0-3E8F200C4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96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8369D06A-27AE-4649-8031-254215BBDC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551694"/>
                  </p:ext>
                </p:extLst>
              </p:nvPr>
            </p:nvGraphicFramePr>
            <p:xfrm>
              <a:off x="9144000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9" cId="1177045147">
                    <pslz:zmPr id="{3AE9EABD-87AA-444F-A103-1F8402E21B90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369D06A-27AE-4649-8031-254215BBD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4000" y="46418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F02BA222-A48C-4BDF-96CF-7D6CB2F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IX. Discussion</a:t>
            </a:r>
          </a:p>
        </p:txBody>
      </p:sp>
    </p:spTree>
    <p:extLst>
      <p:ext uri="{BB962C8B-B14F-4D97-AF65-F5344CB8AC3E}">
        <p14:creationId xmlns:p14="http://schemas.microsoft.com/office/powerpoint/2010/main" val="389413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2352-9E53-42F0-8A4C-1D1C5D53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I. Motivation: Redis Pub/Sub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1DDBA-9F7A-4EB4-86CD-EE3C8B46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659AE-CE60-423E-9802-1CE49BC2F342}"/>
              </a:ext>
            </a:extLst>
          </p:cNvPr>
          <p:cNvSpPr/>
          <p:nvPr/>
        </p:nvSpPr>
        <p:spPr>
          <a:xfrm>
            <a:off x="5425880" y="867584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TOPIC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C0012-F5AF-4F45-AAFB-F0EA4B9788CB}"/>
              </a:ext>
            </a:extLst>
          </p:cNvPr>
          <p:cNvSpPr/>
          <p:nvPr/>
        </p:nvSpPr>
        <p:spPr>
          <a:xfrm>
            <a:off x="1245902" y="1886202"/>
            <a:ext cx="2197750" cy="13007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Sender</a:t>
            </a:r>
          </a:p>
          <a:p>
            <a:pPr algn="ctr"/>
            <a:r>
              <a:rPr lang="en-GB" sz="2400" dirty="0"/>
              <a:t>(Publisher)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AF45FBB-6C68-4F95-8685-EAA7B893A911}"/>
              </a:ext>
            </a:extLst>
          </p:cNvPr>
          <p:cNvSpPr/>
          <p:nvPr/>
        </p:nvSpPr>
        <p:spPr>
          <a:xfrm>
            <a:off x="3515111" y="2156964"/>
            <a:ext cx="1756681" cy="64508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84E5F58-D74B-46EF-B1FA-0A04A9F4947D}"/>
              </a:ext>
            </a:extLst>
          </p:cNvPr>
          <p:cNvSpPr/>
          <p:nvPr/>
        </p:nvSpPr>
        <p:spPr>
          <a:xfrm>
            <a:off x="6751892" y="2466401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63398A0-357C-478D-9883-EC99DD053821}"/>
              </a:ext>
            </a:extLst>
          </p:cNvPr>
          <p:cNvSpPr/>
          <p:nvPr/>
        </p:nvSpPr>
        <p:spPr>
          <a:xfrm>
            <a:off x="6716162" y="1964353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0D3DA-E5F6-40A3-BDCE-3A9503E05E5F}"/>
              </a:ext>
            </a:extLst>
          </p:cNvPr>
          <p:cNvSpPr/>
          <p:nvPr/>
        </p:nvSpPr>
        <p:spPr>
          <a:xfrm>
            <a:off x="8714432" y="1886201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Receiver N</a:t>
            </a:r>
          </a:p>
          <a:p>
            <a:pPr algn="ctr"/>
            <a:r>
              <a:rPr lang="en-GB" sz="2400" dirty="0"/>
              <a:t>(Subscriber)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195A5E-706A-4C5C-A34D-FC449F100AF4}"/>
              </a:ext>
            </a:extLst>
          </p:cNvPr>
          <p:cNvSpPr/>
          <p:nvPr/>
        </p:nvSpPr>
        <p:spPr>
          <a:xfrm>
            <a:off x="3731774" y="2773327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F4A5AC-885A-43C0-8721-F7AD7E5D38D4}"/>
              </a:ext>
            </a:extLst>
          </p:cNvPr>
          <p:cNvSpPr/>
          <p:nvPr/>
        </p:nvSpPr>
        <p:spPr>
          <a:xfrm>
            <a:off x="7119986" y="3100677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084D26-E078-4F7B-BEA8-0F54C359955C}"/>
              </a:ext>
            </a:extLst>
          </p:cNvPr>
          <p:cNvSpPr/>
          <p:nvPr/>
        </p:nvSpPr>
        <p:spPr>
          <a:xfrm>
            <a:off x="9886719" y="920600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BE3D4-536C-46BB-B5DB-B7B34E6F44DD}"/>
              </a:ext>
            </a:extLst>
          </p:cNvPr>
          <p:cNvSpPr/>
          <p:nvPr/>
        </p:nvSpPr>
        <p:spPr>
          <a:xfrm>
            <a:off x="9881901" y="127522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A8453A-4538-47EC-AC70-4BB3CB5BDB16}"/>
              </a:ext>
            </a:extLst>
          </p:cNvPr>
          <p:cNvSpPr/>
          <p:nvPr/>
        </p:nvSpPr>
        <p:spPr>
          <a:xfrm>
            <a:off x="9881901" y="163390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44D561-A35D-41DF-9C76-C5CB65CD9F95}"/>
              </a:ext>
            </a:extLst>
          </p:cNvPr>
          <p:cNvSpPr/>
          <p:nvPr/>
        </p:nvSpPr>
        <p:spPr>
          <a:xfrm>
            <a:off x="9881900" y="3273000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76E7C-6063-46EC-A51B-9E7FA60F34A7}"/>
              </a:ext>
            </a:extLst>
          </p:cNvPr>
          <p:cNvSpPr/>
          <p:nvPr/>
        </p:nvSpPr>
        <p:spPr>
          <a:xfrm>
            <a:off x="9881899" y="362896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0FB3DF-20F4-4072-BCBF-0AEE201DADAF}"/>
              </a:ext>
            </a:extLst>
          </p:cNvPr>
          <p:cNvSpPr/>
          <p:nvPr/>
        </p:nvSpPr>
        <p:spPr>
          <a:xfrm>
            <a:off x="9881899" y="3984938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99F04C-FB52-4651-A73F-A6DC8886E6FA}"/>
              </a:ext>
            </a:extLst>
          </p:cNvPr>
          <p:cNvSpPr/>
          <p:nvPr/>
        </p:nvSpPr>
        <p:spPr>
          <a:xfrm>
            <a:off x="1017814" y="5325835"/>
            <a:ext cx="4906399" cy="713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55402F-F4F0-4F7E-9560-EC352D121689}"/>
              </a:ext>
            </a:extLst>
          </p:cNvPr>
          <p:cNvSpPr/>
          <p:nvPr/>
        </p:nvSpPr>
        <p:spPr>
          <a:xfrm rot="20917360">
            <a:off x="6645220" y="5036782"/>
            <a:ext cx="2473891" cy="375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4B052B0-E7E2-4F93-B01A-3E6D060A2722}"/>
              </a:ext>
            </a:extLst>
          </p:cNvPr>
          <p:cNvSpPr/>
          <p:nvPr/>
        </p:nvSpPr>
        <p:spPr>
          <a:xfrm>
            <a:off x="6716162" y="5526110"/>
            <a:ext cx="2382011" cy="3356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7BA3517-758E-4F6F-8D99-2AB72C83EDEE}"/>
              </a:ext>
            </a:extLst>
          </p:cNvPr>
          <p:cNvSpPr/>
          <p:nvPr/>
        </p:nvSpPr>
        <p:spPr>
          <a:xfrm rot="703897">
            <a:off x="6641557" y="5993996"/>
            <a:ext cx="2408678" cy="3371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4ADA86-602F-4996-97CA-42C08D095326}"/>
              </a:ext>
            </a:extLst>
          </p:cNvPr>
          <p:cNvSpPr/>
          <p:nvPr/>
        </p:nvSpPr>
        <p:spPr>
          <a:xfrm>
            <a:off x="2768388" y="5955731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7D9D4E-1ADF-40D6-9A7C-E11389F30B97}"/>
              </a:ext>
            </a:extLst>
          </p:cNvPr>
          <p:cNvSpPr/>
          <p:nvPr/>
        </p:nvSpPr>
        <p:spPr>
          <a:xfrm>
            <a:off x="9147591" y="4724135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253649-B0B6-4CC8-85F9-A14FE4806275}"/>
              </a:ext>
            </a:extLst>
          </p:cNvPr>
          <p:cNvSpPr/>
          <p:nvPr/>
        </p:nvSpPr>
        <p:spPr>
          <a:xfrm>
            <a:off x="9181894" y="5473919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343C6-0434-468B-A21B-C1A6A6B7428A}"/>
              </a:ext>
            </a:extLst>
          </p:cNvPr>
          <p:cNvSpPr/>
          <p:nvPr/>
        </p:nvSpPr>
        <p:spPr>
          <a:xfrm>
            <a:off x="9181894" y="6174241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0A2DED-71FC-492A-8EDC-FCC9015D36F6}"/>
              </a:ext>
            </a:extLst>
          </p:cNvPr>
          <p:cNvSpPr/>
          <p:nvPr/>
        </p:nvSpPr>
        <p:spPr>
          <a:xfrm>
            <a:off x="5936454" y="5355771"/>
            <a:ext cx="633747" cy="6531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604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4" y="408534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I. The Use Case Scenario  TODO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find a good use case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161" y="5260344"/>
            <a:ext cx="10293626" cy="1013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„Clients want to communicate with each other about the data,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 while not having to use 3rd party software“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4BBCA3-4B90-4CD0-9EC7-70F4CCB26CD9}"/>
              </a:ext>
            </a:extLst>
          </p:cNvPr>
          <p:cNvSpPr/>
          <p:nvPr/>
        </p:nvSpPr>
        <p:spPr>
          <a:xfrm>
            <a:off x="1347193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077BF7-4820-49C1-8AC2-B4324EBCAA1F}"/>
              </a:ext>
            </a:extLst>
          </p:cNvPr>
          <p:cNvSpPr/>
          <p:nvPr/>
        </p:nvSpPr>
        <p:spPr>
          <a:xfrm>
            <a:off x="9940899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AE46F-8BC3-4D35-8C7A-3E011F43B5B9}"/>
              </a:ext>
            </a:extLst>
          </p:cNvPr>
          <p:cNvSpPr/>
          <p:nvPr/>
        </p:nvSpPr>
        <p:spPr>
          <a:xfrm>
            <a:off x="3626126" y="2748170"/>
            <a:ext cx="4939748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DATA BASE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070D95-0A7F-43C3-B1EC-5EB0A6DD7F99}"/>
              </a:ext>
            </a:extLst>
          </p:cNvPr>
          <p:cNvSpPr/>
          <p:nvPr/>
        </p:nvSpPr>
        <p:spPr>
          <a:xfrm rot="1587333">
            <a:off x="1882623" y="2503612"/>
            <a:ext cx="1695663" cy="324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240CEA-2BA7-42D6-A385-994BEFC09829}"/>
              </a:ext>
            </a:extLst>
          </p:cNvPr>
          <p:cNvSpPr/>
          <p:nvPr/>
        </p:nvSpPr>
        <p:spPr>
          <a:xfrm rot="12325545">
            <a:off x="1939235" y="2205885"/>
            <a:ext cx="1695663" cy="324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D6EB1A-1D6B-4739-88DB-F818CFFBAB23}"/>
              </a:ext>
            </a:extLst>
          </p:cNvPr>
          <p:cNvSpPr/>
          <p:nvPr/>
        </p:nvSpPr>
        <p:spPr>
          <a:xfrm rot="8950340">
            <a:off x="8546503" y="2534705"/>
            <a:ext cx="1413768" cy="314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BFDC5A-1177-42F4-A22A-55C0C0255687}"/>
              </a:ext>
            </a:extLst>
          </p:cNvPr>
          <p:cNvSpPr/>
          <p:nvPr/>
        </p:nvSpPr>
        <p:spPr>
          <a:xfrm rot="19688552">
            <a:off x="8606624" y="2239083"/>
            <a:ext cx="1413768" cy="314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FC8E-DC76-4DBA-A628-137BDB8BCB38}"/>
              </a:ext>
            </a:extLst>
          </p:cNvPr>
          <p:cNvSpPr txBox="1"/>
          <p:nvPr/>
        </p:nvSpPr>
        <p:spPr>
          <a:xfrm>
            <a:off x="1060174" y="1157096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F54F6-7596-4E1F-B014-27FB8ACD9356}"/>
              </a:ext>
            </a:extLst>
          </p:cNvPr>
          <p:cNvSpPr txBox="1"/>
          <p:nvPr/>
        </p:nvSpPr>
        <p:spPr>
          <a:xfrm>
            <a:off x="9654209" y="1181067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2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C8D8F4A2-649C-4583-8FEA-725E4E6DE63C}"/>
              </a:ext>
            </a:extLst>
          </p:cNvPr>
          <p:cNvSpPr/>
          <p:nvPr/>
        </p:nvSpPr>
        <p:spPr>
          <a:xfrm>
            <a:off x="2484782" y="1640932"/>
            <a:ext cx="7026966" cy="40121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6CDAC9-F228-41C9-9C55-EE57D4E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82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D52F-6513-40A4-A36E-81E9531C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/>
                </a:solidFill>
              </a:rPr>
              <a:t>I. Motivation: </a:t>
            </a:r>
            <a:r>
              <a:rPr lang="en-GB" b="1" dirty="0">
                <a:solidFill>
                  <a:schemeClr val="accent1"/>
                </a:solidFill>
              </a:rPr>
              <a:t>The Group Chat</a:t>
            </a:r>
            <a:endParaRPr lang="en-GB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9F7898-0A93-4FEE-8A78-12DD30661DDC}"/>
              </a:ext>
            </a:extLst>
          </p:cNvPr>
          <p:cNvSpPr txBox="1">
            <a:spLocks/>
          </p:cNvSpPr>
          <p:nvPr/>
        </p:nvSpPr>
        <p:spPr>
          <a:xfrm>
            <a:off x="8281909" y="6340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71C5-FA50-4BA6-B876-5E13A55581FB}"/>
              </a:ext>
            </a:extLst>
          </p:cNvPr>
          <p:cNvSpPr/>
          <p:nvPr/>
        </p:nvSpPr>
        <p:spPr>
          <a:xfrm>
            <a:off x="5465288" y="842588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CHAT ROOM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CE06F8-381C-406B-A9D8-09526921EFF9}"/>
              </a:ext>
            </a:extLst>
          </p:cNvPr>
          <p:cNvSpPr/>
          <p:nvPr/>
        </p:nvSpPr>
        <p:spPr>
          <a:xfrm>
            <a:off x="3613484" y="1777753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A2B9B-47D3-4964-B1B0-E65E48E01C32}"/>
              </a:ext>
            </a:extLst>
          </p:cNvPr>
          <p:cNvSpPr/>
          <p:nvPr/>
        </p:nvSpPr>
        <p:spPr>
          <a:xfrm>
            <a:off x="6735840" y="2256302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CD7EBB4-C6D9-43DB-B63C-3801FAEFFF61}"/>
              </a:ext>
            </a:extLst>
          </p:cNvPr>
          <p:cNvSpPr/>
          <p:nvPr/>
        </p:nvSpPr>
        <p:spPr>
          <a:xfrm>
            <a:off x="6640931" y="1771486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5CAF-6805-4DC7-B0AB-17FCE98B17F2}"/>
              </a:ext>
            </a:extLst>
          </p:cNvPr>
          <p:cNvSpPr/>
          <p:nvPr/>
        </p:nvSpPr>
        <p:spPr>
          <a:xfrm>
            <a:off x="8757558" y="1813339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87BD3F-64C6-41D5-8D98-33CE901C2A9E}"/>
              </a:ext>
            </a:extLst>
          </p:cNvPr>
          <p:cNvSpPr/>
          <p:nvPr/>
        </p:nvSpPr>
        <p:spPr>
          <a:xfrm>
            <a:off x="3858578" y="1408912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324EC8-15A1-44DC-9F3B-9176E77DF183}"/>
              </a:ext>
            </a:extLst>
          </p:cNvPr>
          <p:cNvSpPr/>
          <p:nvPr/>
        </p:nvSpPr>
        <p:spPr>
          <a:xfrm>
            <a:off x="7036239" y="2832203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BC13CF-C998-4148-9E96-D8A37953B730}"/>
              </a:ext>
            </a:extLst>
          </p:cNvPr>
          <p:cNvSpPr/>
          <p:nvPr/>
        </p:nvSpPr>
        <p:spPr>
          <a:xfrm>
            <a:off x="10017602" y="81424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E2ADE7-2C07-4DB7-AB88-DD79DAF4EBFD}"/>
              </a:ext>
            </a:extLst>
          </p:cNvPr>
          <p:cNvSpPr/>
          <p:nvPr/>
        </p:nvSpPr>
        <p:spPr>
          <a:xfrm>
            <a:off x="10012784" y="11688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9151F-7CC2-48DC-AACF-63187118BD4A}"/>
              </a:ext>
            </a:extLst>
          </p:cNvPr>
          <p:cNvSpPr/>
          <p:nvPr/>
        </p:nvSpPr>
        <p:spPr>
          <a:xfrm>
            <a:off x="10012784" y="1527552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8A57CA-504B-400C-99A1-6058694DBB12}"/>
              </a:ext>
            </a:extLst>
          </p:cNvPr>
          <p:cNvSpPr/>
          <p:nvPr/>
        </p:nvSpPr>
        <p:spPr>
          <a:xfrm>
            <a:off x="10017603" y="323091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8C5A0D-0AF2-4030-93C5-A58A63133BF8}"/>
              </a:ext>
            </a:extLst>
          </p:cNvPr>
          <p:cNvSpPr/>
          <p:nvPr/>
        </p:nvSpPr>
        <p:spPr>
          <a:xfrm>
            <a:off x="10017602" y="358688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0630A-AC20-46E0-B36A-55ADEC1542F5}"/>
              </a:ext>
            </a:extLst>
          </p:cNvPr>
          <p:cNvSpPr/>
          <p:nvPr/>
        </p:nvSpPr>
        <p:spPr>
          <a:xfrm>
            <a:off x="10017602" y="394285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8CF81-5A8E-4FB1-B394-36EE2FE2E3D1}"/>
              </a:ext>
            </a:extLst>
          </p:cNvPr>
          <p:cNvSpPr/>
          <p:nvPr/>
        </p:nvSpPr>
        <p:spPr>
          <a:xfrm>
            <a:off x="789214" y="1802185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0FCCEA-40A3-4319-B864-EC2E900AE2AD}"/>
              </a:ext>
            </a:extLst>
          </p:cNvPr>
          <p:cNvSpPr/>
          <p:nvPr/>
        </p:nvSpPr>
        <p:spPr>
          <a:xfrm>
            <a:off x="1952837" y="81424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E06912-5728-441B-85E2-E503811B20F6}"/>
              </a:ext>
            </a:extLst>
          </p:cNvPr>
          <p:cNvSpPr/>
          <p:nvPr/>
        </p:nvSpPr>
        <p:spPr>
          <a:xfrm>
            <a:off x="1948019" y="11688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126415-DFD2-4E39-92DF-89000CFEE8DF}"/>
              </a:ext>
            </a:extLst>
          </p:cNvPr>
          <p:cNvSpPr/>
          <p:nvPr/>
        </p:nvSpPr>
        <p:spPr>
          <a:xfrm>
            <a:off x="1948019" y="1527552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9BB3BA-1092-4062-9C72-36018CACF98A}"/>
              </a:ext>
            </a:extLst>
          </p:cNvPr>
          <p:cNvSpPr/>
          <p:nvPr/>
        </p:nvSpPr>
        <p:spPr>
          <a:xfrm>
            <a:off x="1894648" y="323091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7E8E62-C429-4BA0-B043-A8FA76C8CE85}"/>
              </a:ext>
            </a:extLst>
          </p:cNvPr>
          <p:cNvSpPr/>
          <p:nvPr/>
        </p:nvSpPr>
        <p:spPr>
          <a:xfrm>
            <a:off x="1894648" y="3584168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16F6DA-E313-4DC3-8D6F-E7DE8D320EBC}"/>
              </a:ext>
            </a:extLst>
          </p:cNvPr>
          <p:cNvSpPr/>
          <p:nvPr/>
        </p:nvSpPr>
        <p:spPr>
          <a:xfrm>
            <a:off x="1894648" y="394285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C2F2A32E-16A6-4470-96A1-41F16C195241}"/>
              </a:ext>
            </a:extLst>
          </p:cNvPr>
          <p:cNvSpPr/>
          <p:nvPr/>
        </p:nvSpPr>
        <p:spPr>
          <a:xfrm>
            <a:off x="3404119" y="2293051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173424-7ABE-42EA-98B1-24D179B45801}"/>
              </a:ext>
            </a:extLst>
          </p:cNvPr>
          <p:cNvSpPr/>
          <p:nvPr/>
        </p:nvSpPr>
        <p:spPr>
          <a:xfrm>
            <a:off x="3924875" y="2817260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921283-F121-48B5-8093-26BB1B620C7C}"/>
              </a:ext>
            </a:extLst>
          </p:cNvPr>
          <p:cNvSpPr/>
          <p:nvPr/>
        </p:nvSpPr>
        <p:spPr>
          <a:xfrm>
            <a:off x="7058560" y="1403682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401450-6AC6-4D59-A756-49B27F8E3368}"/>
              </a:ext>
            </a:extLst>
          </p:cNvPr>
          <p:cNvSpPr/>
          <p:nvPr/>
        </p:nvSpPr>
        <p:spPr>
          <a:xfrm>
            <a:off x="8598034" y="5586186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DC63D-4CCA-4D00-BB63-ECCA8C364B51}"/>
              </a:ext>
            </a:extLst>
          </p:cNvPr>
          <p:cNvSpPr/>
          <p:nvPr/>
        </p:nvSpPr>
        <p:spPr>
          <a:xfrm>
            <a:off x="8582501" y="6291491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F21584-B225-4248-8B30-C671740C0D03}"/>
              </a:ext>
            </a:extLst>
          </p:cNvPr>
          <p:cNvSpPr/>
          <p:nvPr/>
        </p:nvSpPr>
        <p:spPr>
          <a:xfrm>
            <a:off x="5750355" y="5466442"/>
            <a:ext cx="633747" cy="6531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F129BD-E968-4846-88AF-6170CF7E06CB}"/>
              </a:ext>
            </a:extLst>
          </p:cNvPr>
          <p:cNvSpPr/>
          <p:nvPr/>
        </p:nvSpPr>
        <p:spPr>
          <a:xfrm>
            <a:off x="8598034" y="4824668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3FAC4E14-3684-435E-BEAB-BEB73D664EDA}"/>
              </a:ext>
            </a:extLst>
          </p:cNvPr>
          <p:cNvSpPr/>
          <p:nvPr/>
        </p:nvSpPr>
        <p:spPr>
          <a:xfrm rot="4606448">
            <a:off x="7339091" y="4256520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34385B2D-2211-4A03-B54A-1DCA1260B5B1}"/>
              </a:ext>
            </a:extLst>
          </p:cNvPr>
          <p:cNvSpPr/>
          <p:nvPr/>
        </p:nvSpPr>
        <p:spPr>
          <a:xfrm rot="5400000">
            <a:off x="7414915" y="4825858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D37C4BFE-771E-40A2-B29C-7923CD4F33BE}"/>
              </a:ext>
            </a:extLst>
          </p:cNvPr>
          <p:cNvSpPr/>
          <p:nvPr/>
        </p:nvSpPr>
        <p:spPr>
          <a:xfrm rot="6017577">
            <a:off x="4498092" y="4305602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47889921-E9C1-4487-AF4F-13C2E708916E}"/>
              </a:ext>
            </a:extLst>
          </p:cNvPr>
          <p:cNvSpPr/>
          <p:nvPr/>
        </p:nvSpPr>
        <p:spPr>
          <a:xfrm rot="5400000">
            <a:off x="4447732" y="4824498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62635861-02D7-4B99-BB8A-3E5B5B4EEFE2}"/>
              </a:ext>
            </a:extLst>
          </p:cNvPr>
          <p:cNvSpPr/>
          <p:nvPr/>
        </p:nvSpPr>
        <p:spPr>
          <a:xfrm rot="6017577">
            <a:off x="7341844" y="5359261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F74B890E-BD21-4A3F-9DC4-C81D5FEFA147}"/>
              </a:ext>
            </a:extLst>
          </p:cNvPr>
          <p:cNvSpPr/>
          <p:nvPr/>
        </p:nvSpPr>
        <p:spPr>
          <a:xfrm rot="4606448">
            <a:off x="4495338" y="5371028"/>
            <a:ext cx="311391" cy="202378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96A06F9-E85A-4330-8147-1A173F8A7C9E}"/>
              </a:ext>
            </a:extLst>
          </p:cNvPr>
          <p:cNvSpPr/>
          <p:nvPr/>
        </p:nvSpPr>
        <p:spPr>
          <a:xfrm>
            <a:off x="4126018" y="4824668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3C2EA7-51B6-4329-8848-5264857B4190}"/>
              </a:ext>
            </a:extLst>
          </p:cNvPr>
          <p:cNvSpPr/>
          <p:nvPr/>
        </p:nvSpPr>
        <p:spPr>
          <a:xfrm>
            <a:off x="2414056" y="5586186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B80560-424C-49CB-8F99-1EC3394FCF23}"/>
              </a:ext>
            </a:extLst>
          </p:cNvPr>
          <p:cNvSpPr/>
          <p:nvPr/>
        </p:nvSpPr>
        <p:spPr>
          <a:xfrm>
            <a:off x="2397727" y="6291491"/>
            <a:ext cx="1136194" cy="4136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MSG</a:t>
            </a:r>
          </a:p>
        </p:txBody>
      </p:sp>
    </p:spTree>
    <p:extLst>
      <p:ext uri="{BB962C8B-B14F-4D97-AF65-F5344CB8AC3E}">
        <p14:creationId xmlns:p14="http://schemas.microsoft.com/office/powerpoint/2010/main" val="2531535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II. Motivation  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TODO  should be about Redis Pub/Sub </a:t>
            </a:r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779" y="2059336"/>
            <a:ext cx="6124160" cy="430170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b="1" dirty="0"/>
              <a:t>Bot: </a:t>
            </a:r>
            <a:r>
              <a:rPr lang="de-DE" dirty="0"/>
              <a:t>Ricardo has joined the chat.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Hey guys, what‘s up?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Aly</a:t>
            </a:r>
            <a:r>
              <a:rPr lang="de-DE" dirty="0"/>
              <a:t>: Hi hi, everything‘s fine here!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Irem</a:t>
            </a:r>
            <a:r>
              <a:rPr lang="de-DE" dirty="0"/>
              <a:t>: Helloooo, ... nothing, just working.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Nice, btw. Where can I find ... ?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Aly</a:t>
            </a:r>
            <a:r>
              <a:rPr lang="de-DE" dirty="0"/>
              <a:t>: You have to check the keys ...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Irem</a:t>
            </a:r>
            <a:r>
              <a:rPr lang="de-DE" dirty="0"/>
              <a:t>: And if its not there, check ...</a:t>
            </a:r>
          </a:p>
          <a:p>
            <a:pPr marL="0" indent="0">
              <a:buNone/>
            </a:pPr>
            <a:r>
              <a:rPr lang="de-DE" dirty="0">
                <a:solidFill>
                  <a:srgbClr val="00B050"/>
                </a:solidFill>
              </a:rPr>
              <a:t>Ricardo</a:t>
            </a:r>
            <a:r>
              <a:rPr lang="de-DE" dirty="0"/>
              <a:t>: Thx a lot </a:t>
            </a:r>
            <a:r>
              <a:rPr lang="de-DE" dirty="0">
                <a:sym typeface="Wingdings" panose="05000000000000000000" pitchFamily="2" charset="2"/>
              </a:rPr>
              <a:t>:)!!!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620F9-1814-4FD6-B276-7483DBDFE8FA}"/>
              </a:ext>
            </a:extLst>
          </p:cNvPr>
          <p:cNvSpPr txBox="1">
            <a:spLocks/>
          </p:cNvSpPr>
          <p:nvPr/>
        </p:nvSpPr>
        <p:spPr>
          <a:xfrm>
            <a:off x="679175" y="1360974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 dirty="0">
                <a:solidFill>
                  <a:schemeClr val="accent5">
                    <a:lumMod val="50000"/>
                  </a:schemeClr>
                </a:solidFill>
              </a:rPr>
              <a:t>Our solution: The Chatroom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EAC3-D72D-41B2-B20A-186DF379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5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09B8-14CC-4CB3-B023-38446F19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II. Use Case Scenario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FC3F9-408E-4FB3-B519-77064606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6AF5127E-959A-43C5-98F2-362B04AD76DB}"/>
              </a:ext>
            </a:extLst>
          </p:cNvPr>
          <p:cNvSpPr txBox="1">
            <a:spLocks/>
          </p:cNvSpPr>
          <p:nvPr/>
        </p:nvSpPr>
        <p:spPr>
          <a:xfrm>
            <a:off x="8620500" y="6414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7BBFFB-B282-4A5A-BCDE-82CE833A11B5}"/>
              </a:ext>
            </a:extLst>
          </p:cNvPr>
          <p:cNvSpPr/>
          <p:nvPr/>
        </p:nvSpPr>
        <p:spPr>
          <a:xfrm>
            <a:off x="634383" y="5993988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503510-4EBF-44DC-BB28-65D2930B671E}"/>
              </a:ext>
            </a:extLst>
          </p:cNvPr>
          <p:cNvSpPr/>
          <p:nvPr/>
        </p:nvSpPr>
        <p:spPr>
          <a:xfrm>
            <a:off x="2371743" y="599398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0815E7-DB90-4042-8789-6BEF7FD8B3C2}"/>
              </a:ext>
            </a:extLst>
          </p:cNvPr>
          <p:cNvSpPr/>
          <p:nvPr/>
        </p:nvSpPr>
        <p:spPr>
          <a:xfrm>
            <a:off x="4114183" y="599398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D70E3-1A8A-4747-8EBB-3C469F3D7725}"/>
              </a:ext>
            </a:extLst>
          </p:cNvPr>
          <p:cNvSpPr/>
          <p:nvPr/>
        </p:nvSpPr>
        <p:spPr>
          <a:xfrm>
            <a:off x="4598803" y="2058703"/>
            <a:ext cx="3259406" cy="7644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Global-Chat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823CE-731F-44BF-BE08-486794B6264E}"/>
              </a:ext>
            </a:extLst>
          </p:cNvPr>
          <p:cNvSpPr/>
          <p:nvPr/>
        </p:nvSpPr>
        <p:spPr>
          <a:xfrm>
            <a:off x="1637797" y="4998703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E6CDAB-9F1F-4C26-973D-3AA1B5055910}"/>
              </a:ext>
            </a:extLst>
          </p:cNvPr>
          <p:cNvSpPr/>
          <p:nvPr/>
        </p:nvSpPr>
        <p:spPr>
          <a:xfrm>
            <a:off x="1383032" y="3654265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32CE0-A924-42B7-9A9A-95DA0416B094}"/>
              </a:ext>
            </a:extLst>
          </p:cNvPr>
          <p:cNvSpPr txBox="1"/>
          <p:nvPr/>
        </p:nvSpPr>
        <p:spPr>
          <a:xfrm>
            <a:off x="451987" y="3131045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B9F31A-9446-40D3-8F79-03369102C34C}"/>
              </a:ext>
            </a:extLst>
          </p:cNvPr>
          <p:cNvSpPr/>
          <p:nvPr/>
        </p:nvSpPr>
        <p:spPr>
          <a:xfrm>
            <a:off x="278369" y="3068280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0DD42B-429C-462D-A9B2-053DAD585CC9}"/>
              </a:ext>
            </a:extLst>
          </p:cNvPr>
          <p:cNvSpPr/>
          <p:nvPr/>
        </p:nvSpPr>
        <p:spPr>
          <a:xfrm>
            <a:off x="6656383" y="6013333"/>
            <a:ext cx="1625600" cy="64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Garching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97D48F-69C8-477D-A511-6F32513DF4EF}"/>
              </a:ext>
            </a:extLst>
          </p:cNvPr>
          <p:cNvSpPr/>
          <p:nvPr/>
        </p:nvSpPr>
        <p:spPr>
          <a:xfrm>
            <a:off x="8393743" y="6018204"/>
            <a:ext cx="1625600" cy="63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Pasing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A4C960-1AF1-4719-8117-FCF80006EA56}"/>
              </a:ext>
            </a:extLst>
          </p:cNvPr>
          <p:cNvSpPr/>
          <p:nvPr/>
        </p:nvSpPr>
        <p:spPr>
          <a:xfrm>
            <a:off x="10136183" y="6013333"/>
            <a:ext cx="1625600" cy="64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Laim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667023-4FB9-4F65-AA04-D81FCBE1D2A4}"/>
              </a:ext>
            </a:extLst>
          </p:cNvPr>
          <p:cNvSpPr/>
          <p:nvPr/>
        </p:nvSpPr>
        <p:spPr>
          <a:xfrm>
            <a:off x="7786712" y="5018047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MUC-Chat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208FED-4F3E-4EAA-98F3-FF7F165E299A}"/>
              </a:ext>
            </a:extLst>
          </p:cNvPr>
          <p:cNvSpPr/>
          <p:nvPr/>
        </p:nvSpPr>
        <p:spPr>
          <a:xfrm>
            <a:off x="7405032" y="3688850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 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95675-2C08-45DD-B146-B51CA3BC3DE4}"/>
              </a:ext>
            </a:extLst>
          </p:cNvPr>
          <p:cNvSpPr txBox="1"/>
          <p:nvPr/>
        </p:nvSpPr>
        <p:spPr>
          <a:xfrm>
            <a:off x="8690294" y="3165630"/>
            <a:ext cx="299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070C0"/>
                </a:solidFill>
              </a:rPr>
              <a:t>MUNICH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468AC7-377E-4B13-A245-1FF23C9C94DD}"/>
              </a:ext>
            </a:extLst>
          </p:cNvPr>
          <p:cNvSpPr/>
          <p:nvPr/>
        </p:nvSpPr>
        <p:spPr>
          <a:xfrm>
            <a:off x="6345474" y="3072009"/>
            <a:ext cx="5743111" cy="373602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2C7BF8-51EB-4857-A6AA-59164560A3F1}"/>
              </a:ext>
            </a:extLst>
          </p:cNvPr>
          <p:cNvCxnSpPr>
            <a:cxnSpLocks/>
          </p:cNvCxnSpPr>
          <p:nvPr/>
        </p:nvCxnSpPr>
        <p:spPr>
          <a:xfrm flipH="1" flipV="1">
            <a:off x="7621763" y="2853618"/>
            <a:ext cx="1288194" cy="80064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7FA190-D94B-440E-86B4-80266B8697BF}"/>
              </a:ext>
            </a:extLst>
          </p:cNvPr>
          <p:cNvCxnSpPr>
            <a:cxnSpLocks/>
          </p:cNvCxnSpPr>
          <p:nvPr/>
        </p:nvCxnSpPr>
        <p:spPr>
          <a:xfrm flipH="1">
            <a:off x="3880757" y="2865583"/>
            <a:ext cx="1030306" cy="8232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00EAFE-4847-46FA-8BDE-42E728A8AB9E}"/>
              </a:ext>
            </a:extLst>
          </p:cNvPr>
          <p:cNvCxnSpPr>
            <a:cxnSpLocks/>
          </p:cNvCxnSpPr>
          <p:nvPr/>
        </p:nvCxnSpPr>
        <p:spPr>
          <a:xfrm>
            <a:off x="6096000" y="1571993"/>
            <a:ext cx="0" cy="476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00426E-DA06-4B96-A64D-F22BDB8DD00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447183" y="5506069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B3FF47-5137-4096-952B-6DF02D29F7B9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159843" y="5506070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09824-568B-4B4F-BCCD-145C8E55CF88}"/>
              </a:ext>
            </a:extLst>
          </p:cNvPr>
          <p:cNvCxnSpPr>
            <a:cxnSpLocks/>
          </p:cNvCxnSpPr>
          <p:nvPr/>
        </p:nvCxnSpPr>
        <p:spPr>
          <a:xfrm>
            <a:off x="4181491" y="5521310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33C0B7-3676-451D-AA9A-299DD225A02B}"/>
              </a:ext>
            </a:extLst>
          </p:cNvPr>
          <p:cNvCxnSpPr>
            <a:cxnSpLocks/>
          </p:cNvCxnSpPr>
          <p:nvPr/>
        </p:nvCxnSpPr>
        <p:spPr>
          <a:xfrm>
            <a:off x="3179490" y="4433728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7C00F6-08CA-4EE2-985C-91FB932237B2}"/>
              </a:ext>
            </a:extLst>
          </p:cNvPr>
          <p:cNvCxnSpPr>
            <a:cxnSpLocks/>
          </p:cNvCxnSpPr>
          <p:nvPr/>
        </p:nvCxnSpPr>
        <p:spPr>
          <a:xfrm flipH="1">
            <a:off x="7451068" y="5525414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C15E6-21ED-482F-AD31-F31439734BA4}"/>
              </a:ext>
            </a:extLst>
          </p:cNvPr>
          <p:cNvCxnSpPr>
            <a:cxnSpLocks/>
          </p:cNvCxnSpPr>
          <p:nvPr/>
        </p:nvCxnSpPr>
        <p:spPr>
          <a:xfrm>
            <a:off x="9163728" y="5525415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6DC3C7-2817-485C-AA20-7704BAAFEDE9}"/>
              </a:ext>
            </a:extLst>
          </p:cNvPr>
          <p:cNvCxnSpPr>
            <a:cxnSpLocks/>
          </p:cNvCxnSpPr>
          <p:nvPr/>
        </p:nvCxnSpPr>
        <p:spPr>
          <a:xfrm>
            <a:off x="10185376" y="5540655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4B5FF7-C0D1-4194-90C6-5A7ADD826639}"/>
              </a:ext>
            </a:extLst>
          </p:cNvPr>
          <p:cNvCxnSpPr>
            <a:cxnSpLocks/>
          </p:cNvCxnSpPr>
          <p:nvPr/>
        </p:nvCxnSpPr>
        <p:spPr>
          <a:xfrm>
            <a:off x="9183375" y="4453073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Factory">
            <a:extLst>
              <a:ext uri="{FF2B5EF4-FFF2-40B4-BE49-F238E27FC236}">
                <a16:creationId xmlns:a16="http://schemas.microsoft.com/office/drawing/2014/main" id="{6A2F3D7E-3B66-4792-B7A8-9B5516C14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5672" y="538286"/>
            <a:ext cx="1265067" cy="1265067"/>
          </a:xfrm>
          <a:prstGeom prst="rect">
            <a:avLst/>
          </a:prstGeom>
        </p:spPr>
      </p:pic>
      <p:pic>
        <p:nvPicPr>
          <p:cNvPr id="33" name="Graphic 32" descr="Chef">
            <a:extLst>
              <a:ext uri="{FF2B5EF4-FFF2-40B4-BE49-F238E27FC236}">
                <a16:creationId xmlns:a16="http://schemas.microsoft.com/office/drawing/2014/main" id="{48ECAA9E-8998-4049-A388-505915E4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306" y="778700"/>
            <a:ext cx="914400" cy="914400"/>
          </a:xfrm>
          <a:prstGeom prst="rect">
            <a:avLst/>
          </a:prstGeom>
        </p:spPr>
      </p:pic>
      <p:pic>
        <p:nvPicPr>
          <p:cNvPr id="34" name="Graphic 33" descr="Chef">
            <a:extLst>
              <a:ext uri="{FF2B5EF4-FFF2-40B4-BE49-F238E27FC236}">
                <a16:creationId xmlns:a16="http://schemas.microsoft.com/office/drawing/2014/main" id="{8A8AA797-68EF-49AF-8F59-BC16DBBCC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2061" y="76850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ACF150-8D45-42CF-B769-99BCCFD9C9B3}"/>
              </a:ext>
            </a:extLst>
          </p:cNvPr>
          <p:cNvSpPr txBox="1"/>
          <p:nvPr/>
        </p:nvSpPr>
        <p:spPr>
          <a:xfrm>
            <a:off x="7097028" y="789218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/>
              <a:t>Cookie Factory</a:t>
            </a:r>
          </a:p>
        </p:txBody>
      </p:sp>
    </p:spTree>
    <p:extLst>
      <p:ext uri="{BB962C8B-B14F-4D97-AF65-F5344CB8AC3E}">
        <p14:creationId xmlns:p14="http://schemas.microsoft.com/office/powerpoint/2010/main" val="1282583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III. Approach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C648F6-400F-41DA-8FCC-1C25EB85B593}"/>
              </a:ext>
            </a:extLst>
          </p:cNvPr>
          <p:cNvSpPr/>
          <p:nvPr/>
        </p:nvSpPr>
        <p:spPr>
          <a:xfrm>
            <a:off x="1347193" y="1608867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61E27-B7A8-4B20-A105-C51E3662B118}"/>
              </a:ext>
            </a:extLst>
          </p:cNvPr>
          <p:cNvSpPr txBox="1"/>
          <p:nvPr/>
        </p:nvSpPr>
        <p:spPr>
          <a:xfrm>
            <a:off x="1060174" y="1157096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15AA8E-17EA-4A1A-B105-E3A3F868EAF7}"/>
              </a:ext>
            </a:extLst>
          </p:cNvPr>
          <p:cNvSpPr/>
          <p:nvPr/>
        </p:nvSpPr>
        <p:spPr>
          <a:xfrm>
            <a:off x="1347193" y="2684335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6C56D-F6A4-4302-A6B8-20C18B5EB586}"/>
              </a:ext>
            </a:extLst>
          </p:cNvPr>
          <p:cNvSpPr txBox="1"/>
          <p:nvPr/>
        </p:nvSpPr>
        <p:spPr>
          <a:xfrm>
            <a:off x="1060174" y="2232564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120CD9-94E2-467D-A72A-18342665FCE5}"/>
              </a:ext>
            </a:extLst>
          </p:cNvPr>
          <p:cNvSpPr/>
          <p:nvPr/>
        </p:nvSpPr>
        <p:spPr>
          <a:xfrm>
            <a:off x="1347193" y="3752332"/>
            <a:ext cx="616226" cy="616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54F96-F896-4632-A994-96EDA2B05694}"/>
              </a:ext>
            </a:extLst>
          </p:cNvPr>
          <p:cNvSpPr txBox="1"/>
          <p:nvPr/>
        </p:nvSpPr>
        <p:spPr>
          <a:xfrm>
            <a:off x="1060174" y="3300561"/>
            <a:ext cx="198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 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C8FFE5-FFD0-493F-8BF5-493C7AD20A7B}"/>
              </a:ext>
            </a:extLst>
          </p:cNvPr>
          <p:cNvSpPr/>
          <p:nvPr/>
        </p:nvSpPr>
        <p:spPr>
          <a:xfrm>
            <a:off x="1548681" y="463043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4548E4-3EA4-4100-B43D-A3DE4288F95E}"/>
              </a:ext>
            </a:extLst>
          </p:cNvPr>
          <p:cNvSpPr/>
          <p:nvPr/>
        </p:nvSpPr>
        <p:spPr>
          <a:xfrm>
            <a:off x="1548681" y="491036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E98330-21EA-4412-B871-51B512752ECE}"/>
              </a:ext>
            </a:extLst>
          </p:cNvPr>
          <p:cNvSpPr/>
          <p:nvPr/>
        </p:nvSpPr>
        <p:spPr>
          <a:xfrm>
            <a:off x="1548681" y="5190292"/>
            <a:ext cx="213250" cy="189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2CD145-B198-4114-B100-5A561E630C9B}"/>
              </a:ext>
            </a:extLst>
          </p:cNvPr>
          <p:cNvSpPr/>
          <p:nvPr/>
        </p:nvSpPr>
        <p:spPr>
          <a:xfrm>
            <a:off x="5506278" y="1916980"/>
            <a:ext cx="3170583" cy="267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SERVER 1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964906D-F4C5-4510-80EF-FAF047932701}"/>
              </a:ext>
            </a:extLst>
          </p:cNvPr>
          <p:cNvSpPr/>
          <p:nvPr/>
        </p:nvSpPr>
        <p:spPr>
          <a:xfrm rot="15978721">
            <a:off x="7390123" y="-372802"/>
            <a:ext cx="3418301" cy="4293872"/>
          </a:xfrm>
          <a:prstGeom prst="arc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6A7D06-41E5-4DDF-9BCC-65FC6124C5B3}"/>
              </a:ext>
            </a:extLst>
          </p:cNvPr>
          <p:cNvSpPr/>
          <p:nvPr/>
        </p:nvSpPr>
        <p:spPr>
          <a:xfrm rot="10800000">
            <a:off x="6953558" y="2577660"/>
            <a:ext cx="4399193" cy="4105543"/>
          </a:xfrm>
          <a:prstGeom prst="arc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82DEC47-0065-4ABC-8B8F-5A361F53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6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00E3-5931-4ADB-9AD6-8E5DF75A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/>
                </a:solidFill>
              </a:rPr>
              <a:t>I</a:t>
            </a:r>
            <a:r>
              <a:rPr lang="en-GB" b="1" dirty="0">
                <a:solidFill>
                  <a:schemeClr val="accent1"/>
                </a:solidFill>
              </a:rPr>
              <a:t>II. Demands of the client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82F7-4D40-431C-8F20-B143406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ECEF04-F19A-436E-AA5C-54501B266ECE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C8CC2-CF70-47D0-829E-19C20F125C4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4FF6B50-2B43-413C-BBFE-C9D6A4B07A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79057F6-B6E8-437A-899F-0530B8B7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405" y="2344505"/>
            <a:ext cx="1440000" cy="14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7E200A-F54A-496C-90E4-77B400D92F00}"/>
              </a:ext>
            </a:extLst>
          </p:cNvPr>
          <p:cNvSpPr txBox="1">
            <a:spLocks/>
          </p:cNvSpPr>
          <p:nvPr/>
        </p:nvSpPr>
        <p:spPr>
          <a:xfrm>
            <a:off x="1223650" y="3896561"/>
            <a:ext cx="3679490" cy="462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Unique usernames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755FB1AE-5C66-4D6F-9C65-75900AC21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900" y="4292244"/>
            <a:ext cx="1440000" cy="1440000"/>
          </a:xfrm>
          <a:prstGeom prst="rect">
            <a:avLst/>
          </a:prstGeom>
        </p:spPr>
      </p:pic>
      <p:pic>
        <p:nvPicPr>
          <p:cNvPr id="12" name="Graphic 11" descr="Disk">
            <a:extLst>
              <a:ext uri="{FF2B5EF4-FFF2-40B4-BE49-F238E27FC236}">
                <a16:creationId xmlns:a16="http://schemas.microsoft.com/office/drawing/2014/main" id="{67DB9DB9-768A-4338-96E4-CA79A1F22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4900" y="383444"/>
            <a:ext cx="1440000" cy="1440000"/>
          </a:xfrm>
          <a:prstGeom prst="rect">
            <a:avLst/>
          </a:prstGeom>
        </p:spPr>
      </p:pic>
      <p:pic>
        <p:nvPicPr>
          <p:cNvPr id="13" name="Graphic 12" descr="Sign Language">
            <a:extLst>
              <a:ext uri="{FF2B5EF4-FFF2-40B4-BE49-F238E27FC236}">
                <a16:creationId xmlns:a16="http://schemas.microsoft.com/office/drawing/2014/main" id="{60BCB6FD-CE43-4C40-A7B8-8063996BF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4900" y="2348315"/>
            <a:ext cx="1440000" cy="1440000"/>
          </a:xfrm>
          <a:prstGeom prst="rect">
            <a:avLst/>
          </a:prstGeom>
        </p:spPr>
      </p:pic>
      <p:pic>
        <p:nvPicPr>
          <p:cNvPr id="14" name="Graphic 13" descr="Group of people">
            <a:extLst>
              <a:ext uri="{FF2B5EF4-FFF2-40B4-BE49-F238E27FC236}">
                <a16:creationId xmlns:a16="http://schemas.microsoft.com/office/drawing/2014/main" id="{38B0356E-405A-4FD5-AFBC-2786E184A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307" y="4532217"/>
            <a:ext cx="1440000" cy="144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0A0115-5F64-4BE6-84BF-E5BF7CBA280B}"/>
              </a:ext>
            </a:extLst>
          </p:cNvPr>
          <p:cNvSpPr/>
          <p:nvPr/>
        </p:nvSpPr>
        <p:spPr>
          <a:xfrm>
            <a:off x="5826458" y="5710607"/>
            <a:ext cx="580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Password protected private chatrooms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DB7AA-466A-43B2-846B-36B6B2B00691}"/>
              </a:ext>
            </a:extLst>
          </p:cNvPr>
          <p:cNvSpPr/>
          <p:nvPr/>
        </p:nvSpPr>
        <p:spPr>
          <a:xfrm>
            <a:off x="6984231" y="1706317"/>
            <a:ext cx="348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Saving the chat history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B41A-6B7B-4950-AD23-A6F3240C5ECE}"/>
              </a:ext>
            </a:extLst>
          </p:cNvPr>
          <p:cNvSpPr/>
          <p:nvPr/>
        </p:nvSpPr>
        <p:spPr>
          <a:xfrm>
            <a:off x="5857590" y="3784505"/>
            <a:ext cx="5809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Access database while in the chatroom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0B212-E5FC-4999-8E28-BC5EF9FEA983}"/>
              </a:ext>
            </a:extLst>
          </p:cNvPr>
          <p:cNvSpPr/>
          <p:nvPr/>
        </p:nvSpPr>
        <p:spPr>
          <a:xfrm>
            <a:off x="1281361" y="5893475"/>
            <a:ext cx="27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Public chatrooms</a:t>
            </a:r>
          </a:p>
        </p:txBody>
      </p:sp>
    </p:spTree>
    <p:extLst>
      <p:ext uri="{BB962C8B-B14F-4D97-AF65-F5344CB8AC3E}">
        <p14:creationId xmlns:p14="http://schemas.microsoft.com/office/powerpoint/2010/main" val="2891161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IV. Implementation (just the highlights)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3641F-CD0A-4D15-8C47-46FF8E4548DB}"/>
              </a:ext>
            </a:extLst>
          </p:cNvPr>
          <p:cNvSpPr/>
          <p:nvPr/>
        </p:nvSpPr>
        <p:spPr>
          <a:xfrm>
            <a:off x="689113" y="1672394"/>
            <a:ext cx="7470913" cy="4512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23CB39B5-0D88-4C4E-AC02-A421397BE0D2}"/>
              </a:ext>
            </a:extLst>
          </p:cNvPr>
          <p:cNvSpPr/>
          <p:nvPr/>
        </p:nvSpPr>
        <p:spPr>
          <a:xfrm>
            <a:off x="1104899" y="2139248"/>
            <a:ext cx="2445026" cy="1073426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301EBDF9-E2B7-435D-9A31-D73602724E20}"/>
              </a:ext>
            </a:extLst>
          </p:cNvPr>
          <p:cNvSpPr/>
          <p:nvPr/>
        </p:nvSpPr>
        <p:spPr>
          <a:xfrm>
            <a:off x="1104899" y="3607684"/>
            <a:ext cx="6639339" cy="22860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57894-EBF4-42DB-B81D-F681263BAC0A}"/>
              </a:ext>
            </a:extLst>
          </p:cNvPr>
          <p:cNvSpPr txBox="1"/>
          <p:nvPr/>
        </p:nvSpPr>
        <p:spPr>
          <a:xfrm>
            <a:off x="689113" y="1299509"/>
            <a:ext cx="221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serverMain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3DA92-57FE-4F51-AAA9-7C8ADE2CD56D}"/>
              </a:ext>
            </a:extLst>
          </p:cNvPr>
          <p:cNvSpPr txBox="1"/>
          <p:nvPr/>
        </p:nvSpPr>
        <p:spPr>
          <a:xfrm>
            <a:off x="1024393" y="3266303"/>
            <a:ext cx="283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clientsCoordinator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7FDAA-48C1-4819-BCF6-AA9645F5E375}"/>
              </a:ext>
            </a:extLst>
          </p:cNvPr>
          <p:cNvSpPr txBox="1"/>
          <p:nvPr/>
        </p:nvSpPr>
        <p:spPr>
          <a:xfrm>
            <a:off x="1024392" y="1818297"/>
            <a:ext cx="283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ChatroomHandler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370E8F-3723-4719-9BC3-E54DE1605389}"/>
              </a:ext>
            </a:extLst>
          </p:cNvPr>
          <p:cNvSpPr/>
          <p:nvPr/>
        </p:nvSpPr>
        <p:spPr>
          <a:xfrm>
            <a:off x="7744237" y="4053840"/>
            <a:ext cx="3342863" cy="78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CA447A8-A833-4AAB-867E-3E0F472C5D1B}"/>
              </a:ext>
            </a:extLst>
          </p:cNvPr>
          <p:cNvSpPr/>
          <p:nvPr/>
        </p:nvSpPr>
        <p:spPr>
          <a:xfrm rot="5400000">
            <a:off x="5593795" y="2744762"/>
            <a:ext cx="948690" cy="8642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E342B7-CAF5-4D5A-9752-B9C2836CCA92}"/>
              </a:ext>
            </a:extLst>
          </p:cNvPr>
          <p:cNvSpPr/>
          <p:nvPr/>
        </p:nvSpPr>
        <p:spPr>
          <a:xfrm rot="10800000">
            <a:off x="3549925" y="2226333"/>
            <a:ext cx="7280635" cy="716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C7057E-3AE1-4334-B53E-B1066850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31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2B18-7151-4B4D-B066-59E133AE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V. General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E3D1-F134-4126-9E13-EF2ED1E6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7</a:t>
            </a:fld>
            <a:endParaRPr lang="de-D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F990AA-36EA-4801-B04E-B33F25356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5" y="990600"/>
            <a:ext cx="7617088" cy="5088392"/>
          </a:xfrm>
        </p:spPr>
      </p:pic>
    </p:spTree>
    <p:extLst>
      <p:ext uri="{BB962C8B-B14F-4D97-AF65-F5344CB8AC3E}">
        <p14:creationId xmlns:p14="http://schemas.microsoft.com/office/powerpoint/2010/main" val="59154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6F7B-12E9-4088-B11C-A8B66D77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VI. The Chat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A3DC-41B5-40F5-8900-139BCBC2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8</a:t>
            </a:fld>
            <a:endParaRPr lang="de-DE"/>
          </a:p>
        </p:txBody>
      </p:sp>
      <p:pic>
        <p:nvPicPr>
          <p:cNvPr id="6" name="Picture 5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12B7C752-D186-4888-8CAB-E3B42686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211716"/>
            <a:ext cx="10142708" cy="47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962C-3CB3-49CB-903C-D3124857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4B82-47E7-4057-AD84-9EF8785C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Unique Usernames</a:t>
            </a:r>
          </a:p>
          <a:p>
            <a:r>
              <a:rPr lang="en-GB" dirty="0"/>
              <a:t>Connect with a name</a:t>
            </a:r>
          </a:p>
          <a:p>
            <a:r>
              <a:rPr lang="en-GB" dirty="0"/>
              <a:t>Start a chatroom public (create/join it)</a:t>
            </a:r>
          </a:p>
          <a:p>
            <a:r>
              <a:rPr lang="en-GB" dirty="0"/>
              <a:t>Simple chatting</a:t>
            </a:r>
          </a:p>
          <a:p>
            <a:r>
              <a:rPr lang="en-GB" dirty="0" err="1"/>
              <a:t>Notifactions</a:t>
            </a:r>
            <a:r>
              <a:rPr lang="en-GB" dirty="0"/>
              <a:t> join and leave</a:t>
            </a:r>
          </a:p>
          <a:p>
            <a:r>
              <a:rPr lang="en-GB" dirty="0"/>
              <a:t>Save chat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4B9BA-4171-473F-B2BB-19C1FD9E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44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612</Words>
  <Application>Microsoft Office PowerPoint</Application>
  <PresentationFormat>Widescreen</PresentationFormat>
  <Paragraphs>192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Praktikum: Cloud Data Bases (IN0012, IN2106, IN4163)</vt:lpstr>
      <vt:lpstr>Overview</vt:lpstr>
      <vt:lpstr>I. Motivation: Redis Pub/Sub Principle</vt:lpstr>
      <vt:lpstr>I. Motivation: The Group Chat</vt:lpstr>
      <vt:lpstr>II. Use Case Scenario</vt:lpstr>
      <vt:lpstr>III. Demands of the client</vt:lpstr>
      <vt:lpstr>V. General Structure</vt:lpstr>
      <vt:lpstr>VI. The Chat System</vt:lpstr>
      <vt:lpstr>Our solution</vt:lpstr>
      <vt:lpstr>PowerPoint Presentation</vt:lpstr>
      <vt:lpstr>Message Handling</vt:lpstr>
      <vt:lpstr>IV. Our Solution</vt:lpstr>
      <vt:lpstr>IV. Our Solution</vt:lpstr>
      <vt:lpstr>Private chatrooms</vt:lpstr>
      <vt:lpstr>VII. Demonstration</vt:lpstr>
      <vt:lpstr>IV. Performance</vt:lpstr>
      <vt:lpstr>PowerPoint Presentation</vt:lpstr>
      <vt:lpstr>PowerPoint Presentation</vt:lpstr>
      <vt:lpstr>VII. Performance</vt:lpstr>
      <vt:lpstr>VI. Performance</vt:lpstr>
      <vt:lpstr>VII. Conclusion</vt:lpstr>
      <vt:lpstr>VII. Conclusion</vt:lpstr>
      <vt:lpstr>THANK YOU FOR YOUR ATTENTION!</vt:lpstr>
      <vt:lpstr>VIII. References</vt:lpstr>
      <vt:lpstr>IX.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Praktikum: Cloud Data Bases (IN0012, IN2106, IN4163)</dc:title>
  <dc:creator> </dc:creator>
  <cp:lastModifiedBy>irem kidil</cp:lastModifiedBy>
  <cp:revision>45</cp:revision>
  <dcterms:created xsi:type="dcterms:W3CDTF">2020-01-15T14:43:06Z</dcterms:created>
  <dcterms:modified xsi:type="dcterms:W3CDTF">2020-01-27T17:54:15Z</dcterms:modified>
</cp:coreProperties>
</file>